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</p:sldIdLst>
  <p:sldSz cy="5143500" cx="9144000"/>
  <p:notesSz cx="6858000" cy="9144000"/>
  <p:embeddedFontLst>
    <p:embeddedFont>
      <p:font typeface="Roboto"/>
      <p:regular r:id="rId65"/>
      <p:bold r:id="rId66"/>
      <p:italic r:id="rId67"/>
      <p:boldItalic r:id="rId68"/>
    </p:embeddedFont>
    <p:embeddedFont>
      <p:font typeface="Roboto Mono"/>
      <p:regular r:id="rId69"/>
      <p:bold r:id="rId70"/>
      <p:italic r:id="rId71"/>
      <p:boldItalic r:id="rId7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B1E3C87-5CE1-43F5-831D-5833F4B27970}">
  <a:tblStyle styleId="{9B1E3C87-5CE1-43F5-831D-5833F4B27970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2" Type="http://schemas.openxmlformats.org/officeDocument/2006/relationships/font" Target="fonts/RobotoMono-boldItalic.fntdata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71" Type="http://schemas.openxmlformats.org/officeDocument/2006/relationships/font" Target="fonts/RobotoMono-italic.fntdata"/><Relationship Id="rId70" Type="http://schemas.openxmlformats.org/officeDocument/2006/relationships/font" Target="fonts/RobotoMono-bold.fntdata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20" Type="http://schemas.openxmlformats.org/officeDocument/2006/relationships/slide" Target="slides/slide14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22" Type="http://schemas.openxmlformats.org/officeDocument/2006/relationships/slide" Target="slides/slide16.xml"/><Relationship Id="rId66" Type="http://schemas.openxmlformats.org/officeDocument/2006/relationships/font" Target="fonts/Roboto-bold.fntdata"/><Relationship Id="rId21" Type="http://schemas.openxmlformats.org/officeDocument/2006/relationships/slide" Target="slides/slide15.xml"/><Relationship Id="rId65" Type="http://schemas.openxmlformats.org/officeDocument/2006/relationships/font" Target="fonts/Roboto-regular.fntdata"/><Relationship Id="rId24" Type="http://schemas.openxmlformats.org/officeDocument/2006/relationships/slide" Target="slides/slide18.xml"/><Relationship Id="rId68" Type="http://schemas.openxmlformats.org/officeDocument/2006/relationships/font" Target="fonts/Roboto-boldItalic.fntdata"/><Relationship Id="rId23" Type="http://schemas.openxmlformats.org/officeDocument/2006/relationships/slide" Target="slides/slide17.xml"/><Relationship Id="rId67" Type="http://schemas.openxmlformats.org/officeDocument/2006/relationships/font" Target="fonts/Roboto-italic.fntdata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font" Target="fonts/RobotoMono-regular.fntdata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" name="Google Shape;52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71b70f6cd8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8" name="Google Shape;138;g371b70f6cd8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5" name="Google Shape;145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7" name="Google Shape;157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2" name="Google Shape;172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8" name="Google Shape;178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4" name="Google Shape;184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5" name="Google Shape;195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1" name="Google Shape;201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4" name="Google Shape;214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1" name="Google Shape;221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" name="Google Shape;59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7" name="Google Shape;227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3" name="Google Shape;233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371b70f6cd8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1" name="Google Shape;241;g371b70f6cd8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6" name="Google Shape;246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1" name="Google Shape;251;p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1" name="Google Shape;261;p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9" name="Google Shape;269;p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7" name="Google Shape;277;p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4" name="Google Shape;284;p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0" name="Google Shape;290;p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371b70f6cd8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" name="Google Shape;64;g371b70f6cd8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8" name="Google Shape;298;p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9" name="Google Shape;309;p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0" name="Google Shape;320;p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8" name="Google Shape;328;p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6" name="Google Shape;336;p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3" name="Google Shape;343;p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1" name="Google Shape;351;p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0" name="Google Shape;360;p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7" name="Google Shape;367;p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4" name="Google Shape;374;p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71b70f6cd8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4" name="Google Shape;84;g371b70f6cd8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9" name="Google Shape;379;p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2" name="Google Shape;392;p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0" name="Google Shape;400;p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8" name="Google Shape;408;p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8" name="Google Shape;418;p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9" name="Google Shape;429;p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6" name="Google Shape;436;p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7" name="Google Shape;447;p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4" name="Google Shape;454;p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3" name="Google Shape;463;p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0" name="Google Shape;90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1" name="Google Shape;471;p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6" name="Google Shape;476;p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3" name="Google Shape;483;p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4" name="Google Shape;494;p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5" name="Google Shape;505;p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4" name="Google Shape;514;p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2" name="Google Shape;522;p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8" name="Google Shape;528;p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5" name="Google Shape;535;p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6" name="Google Shape;96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4" name="Google Shape;104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5" name="Google Shape;115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4" name="Google Shape;124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Relationship Id="rId4" Type="http://schemas.openxmlformats.org/officeDocument/2006/relationships/image" Target="../media/image6.png"/><Relationship Id="rId5" Type="http://schemas.openxmlformats.org/officeDocument/2006/relationships/image" Target="../media/image3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hyperlink" Target="mailto:your.email@example.com" TargetMode="External"/><Relationship Id="rId4" Type="http://schemas.openxmlformats.org/officeDocument/2006/relationships/hyperlink" Target="http://registry.access.redhat.com/ubi8" TargetMode="External"/><Relationship Id="rId5" Type="http://schemas.openxmlformats.org/officeDocument/2006/relationships/hyperlink" Target="http://registry.access.redhat.com/ubi8/ubi:latest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://localhost:8000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png"/><Relationship Id="rId4" Type="http://schemas.openxmlformats.org/officeDocument/2006/relationships/image" Target="../media/image37.png"/><Relationship Id="rId5" Type="http://schemas.openxmlformats.org/officeDocument/2006/relationships/image" Target="../media/image23.png"/><Relationship Id="rId6" Type="http://schemas.openxmlformats.org/officeDocument/2006/relationships/image" Target="../media/image1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3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6.png"/><Relationship Id="rId4" Type="http://schemas.openxmlformats.org/officeDocument/2006/relationships/image" Target="../media/image2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://docker.io/library/redis:alpine" TargetMode="External"/><Relationship Id="rId4" Type="http://schemas.openxmlformats.org/officeDocument/2006/relationships/hyperlink" Target="http://docker.io/library/nginx:alpine" TargetMode="External"/><Relationship Id="rId5" Type="http://schemas.openxmlformats.org/officeDocument/2006/relationships/hyperlink" Target="http://localhost:8080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8.png"/><Relationship Id="rId4" Type="http://schemas.openxmlformats.org/officeDocument/2006/relationships/image" Target="../media/image34.png"/><Relationship Id="rId5" Type="http://schemas.openxmlformats.org/officeDocument/2006/relationships/image" Target="../media/image1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9.png"/><Relationship Id="rId4" Type="http://schemas.openxmlformats.org/officeDocument/2006/relationships/image" Target="../media/image25.png"/><Relationship Id="rId5" Type="http://schemas.openxmlformats.org/officeDocument/2006/relationships/image" Target="../media/image29.png"/><Relationship Id="rId6" Type="http://schemas.openxmlformats.org/officeDocument/2006/relationships/image" Target="../media/image1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2.png"/><Relationship Id="rId4" Type="http://schemas.openxmlformats.org/officeDocument/2006/relationships/image" Target="../media/image2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0.png"/><Relationship Id="rId4" Type="http://schemas.openxmlformats.org/officeDocument/2006/relationships/image" Target="../media/image3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2.png"/><Relationship Id="rId4" Type="http://schemas.openxmlformats.org/officeDocument/2006/relationships/image" Target="../media/image4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2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6.png"/><Relationship Id="rId4" Type="http://schemas.openxmlformats.org/officeDocument/2006/relationships/image" Target="../media/image44.png"/><Relationship Id="rId5" Type="http://schemas.openxmlformats.org/officeDocument/2006/relationships/image" Target="../media/image4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0.png"/><Relationship Id="rId4" Type="http://schemas.openxmlformats.org/officeDocument/2006/relationships/image" Target="../media/image48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61.png"/><Relationship Id="rId4" Type="http://schemas.openxmlformats.org/officeDocument/2006/relationships/image" Target="../media/image43.png"/><Relationship Id="rId5" Type="http://schemas.openxmlformats.org/officeDocument/2006/relationships/image" Target="../media/image46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7.png"/><Relationship Id="rId4" Type="http://schemas.openxmlformats.org/officeDocument/2006/relationships/image" Target="../media/image42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1.png"/><Relationship Id="rId4" Type="http://schemas.openxmlformats.org/officeDocument/2006/relationships/image" Target="../media/image62.png"/><Relationship Id="rId5" Type="http://schemas.openxmlformats.org/officeDocument/2006/relationships/image" Target="../media/image49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3.png"/><Relationship Id="rId4" Type="http://schemas.openxmlformats.org/officeDocument/2006/relationships/image" Target="../media/image52.png"/><Relationship Id="rId5" Type="http://schemas.openxmlformats.org/officeDocument/2006/relationships/image" Target="../media/image50.png"/><Relationship Id="rId6" Type="http://schemas.openxmlformats.org/officeDocument/2006/relationships/image" Target="../media/image65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54.png"/><Relationship Id="rId4" Type="http://schemas.openxmlformats.org/officeDocument/2006/relationships/image" Target="../media/image58.png"/><Relationship Id="rId5" Type="http://schemas.openxmlformats.org/officeDocument/2006/relationships/image" Target="../media/image55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72.png"/><Relationship Id="rId4" Type="http://schemas.openxmlformats.org/officeDocument/2006/relationships/image" Target="../media/image57.png"/><Relationship Id="rId5" Type="http://schemas.openxmlformats.org/officeDocument/2006/relationships/image" Target="../media/image63.png"/><Relationship Id="rId6" Type="http://schemas.openxmlformats.org/officeDocument/2006/relationships/image" Target="../media/image64.png"/><Relationship Id="rId7" Type="http://schemas.openxmlformats.org/officeDocument/2006/relationships/image" Target="../media/image70.png"/><Relationship Id="rId8" Type="http://schemas.openxmlformats.org/officeDocument/2006/relationships/image" Target="../media/image68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79.png"/><Relationship Id="rId4" Type="http://schemas.openxmlformats.org/officeDocument/2006/relationships/image" Target="../media/image77.png"/><Relationship Id="rId5" Type="http://schemas.openxmlformats.org/officeDocument/2006/relationships/image" Target="../media/image60.png"/><Relationship Id="rId6" Type="http://schemas.openxmlformats.org/officeDocument/2006/relationships/image" Target="../media/image66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59.png"/><Relationship Id="rId4" Type="http://schemas.openxmlformats.org/officeDocument/2006/relationships/image" Target="../media/image78.png"/><Relationship Id="rId5" Type="http://schemas.openxmlformats.org/officeDocument/2006/relationships/image" Target="../media/image67.png"/><Relationship Id="rId6" Type="http://schemas.openxmlformats.org/officeDocument/2006/relationships/image" Target="../media/image102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69.png"/><Relationship Id="rId4" Type="http://schemas.openxmlformats.org/officeDocument/2006/relationships/image" Target="../media/image74.png"/><Relationship Id="rId5" Type="http://schemas.openxmlformats.org/officeDocument/2006/relationships/image" Target="../media/image71.png"/><Relationship Id="rId6" Type="http://schemas.openxmlformats.org/officeDocument/2006/relationships/image" Target="../media/image76.png"/><Relationship Id="rId7" Type="http://schemas.openxmlformats.org/officeDocument/2006/relationships/image" Target="../media/image86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81.png"/><Relationship Id="rId4" Type="http://schemas.openxmlformats.org/officeDocument/2006/relationships/image" Target="../media/image73.png"/><Relationship Id="rId5" Type="http://schemas.openxmlformats.org/officeDocument/2006/relationships/image" Target="../media/image83.png"/><Relationship Id="rId6" Type="http://schemas.openxmlformats.org/officeDocument/2006/relationships/image" Target="../media/image85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84.png"/><Relationship Id="rId4" Type="http://schemas.openxmlformats.org/officeDocument/2006/relationships/image" Target="../media/image91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80.png"/><Relationship Id="rId4" Type="http://schemas.openxmlformats.org/officeDocument/2006/relationships/image" Target="../media/image75.png"/><Relationship Id="rId5" Type="http://schemas.openxmlformats.org/officeDocument/2006/relationships/image" Target="../media/image82.png"/><Relationship Id="rId6" Type="http://schemas.openxmlformats.org/officeDocument/2006/relationships/image" Target="../media/image87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93.png"/><Relationship Id="rId4" Type="http://schemas.openxmlformats.org/officeDocument/2006/relationships/image" Target="../media/image94.png"/><Relationship Id="rId5" Type="http://schemas.openxmlformats.org/officeDocument/2006/relationships/image" Target="../media/image95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89.png"/><Relationship Id="rId4" Type="http://schemas.openxmlformats.org/officeDocument/2006/relationships/image" Target="../media/image88.png"/><Relationship Id="rId5" Type="http://schemas.openxmlformats.org/officeDocument/2006/relationships/image" Target="../media/image9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hyperlink" Target="http://docker.io/nginx:alpine" TargetMode="External"/><Relationship Id="rId4" Type="http://schemas.openxmlformats.org/officeDocument/2006/relationships/hyperlink" Target="http://app.py" TargetMode="Externa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92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98.png"/><Relationship Id="rId4" Type="http://schemas.openxmlformats.org/officeDocument/2006/relationships/image" Target="../media/image96.png"/><Relationship Id="rId5" Type="http://schemas.openxmlformats.org/officeDocument/2006/relationships/image" Target="../media/image107.png"/><Relationship Id="rId6" Type="http://schemas.openxmlformats.org/officeDocument/2006/relationships/image" Target="../media/image100.png"/><Relationship Id="rId7" Type="http://schemas.openxmlformats.org/officeDocument/2006/relationships/image" Target="../media/image105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103.png"/><Relationship Id="rId4" Type="http://schemas.openxmlformats.org/officeDocument/2006/relationships/image" Target="../media/image110.png"/><Relationship Id="rId5" Type="http://schemas.openxmlformats.org/officeDocument/2006/relationships/image" Target="../media/image106.png"/><Relationship Id="rId6" Type="http://schemas.openxmlformats.org/officeDocument/2006/relationships/image" Target="../media/image108.png"/><Relationship Id="rId7" Type="http://schemas.openxmlformats.org/officeDocument/2006/relationships/image" Target="../media/image97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112.png"/><Relationship Id="rId4" Type="http://schemas.openxmlformats.org/officeDocument/2006/relationships/image" Target="../media/image101.png"/><Relationship Id="rId5" Type="http://schemas.openxmlformats.org/officeDocument/2006/relationships/image" Target="../media/image104.png"/><Relationship Id="rId6" Type="http://schemas.openxmlformats.org/officeDocument/2006/relationships/image" Target="../media/image99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109.png"/><Relationship Id="rId4" Type="http://schemas.openxmlformats.org/officeDocument/2006/relationships/image" Target="../media/image111.png"/><Relationship Id="rId5" Type="http://schemas.openxmlformats.org/officeDocument/2006/relationships/image" Target="../media/image113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hyperlink" Target="https://raw.githubusercontent.com/kubernetes/ingress-nginx/main/deploy/static/provider/cloud/deploy.yaml" TargetMode="External"/><Relationship Id="rId4" Type="http://schemas.openxmlformats.org/officeDocument/2006/relationships/hyperlink" Target="http://nginx-route-default.example.com" TargetMode="External"/><Relationship Id="rId5" Type="http://schemas.openxmlformats.org/officeDocument/2006/relationships/hyperlink" Target="http://nginx.example.com" TargetMode="Externa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hyperlink" Target="http://app.py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hyperlink" Target="http://greet.sh" TargetMode="External"/><Relationship Id="rId4" Type="http://schemas.openxmlformats.org/officeDocument/2006/relationships/hyperlink" Target="http://greet.sh" TargetMode="External"/><Relationship Id="rId5" Type="http://schemas.openxmlformats.org/officeDocument/2006/relationships/hyperlink" Target="http://registry.access.redhat.com/ubi9/ubi-minimal" TargetMode="External"/><Relationship Id="rId6" Type="http://schemas.openxmlformats.org/officeDocument/2006/relationships/hyperlink" Target="http://greet.sh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hyperlink" Target="http://docker.io/pvt_registry_login" TargetMode="External"/><Relationship Id="rId4" Type="http://schemas.openxmlformats.org/officeDocument/2006/relationships/hyperlink" Target="http://docker.io/library/ubuntu:latest" TargetMode="External"/><Relationship Id="rId10" Type="http://schemas.openxmlformats.org/officeDocument/2006/relationships/image" Target="../media/image4.png"/><Relationship Id="rId9" Type="http://schemas.openxmlformats.org/officeDocument/2006/relationships/hyperlink" Target="http://docker.io/library/ubuntu:20.04" TargetMode="External"/><Relationship Id="rId5" Type="http://schemas.openxmlformats.org/officeDocument/2006/relationships/hyperlink" Target="http://docker.io/library/ubuntu:latest" TargetMode="External"/><Relationship Id="rId6" Type="http://schemas.openxmlformats.org/officeDocument/2006/relationships/hyperlink" Target="http://docker.io/library/ubuntu:latest" TargetMode="External"/><Relationship Id="rId7" Type="http://schemas.openxmlformats.org/officeDocument/2006/relationships/hyperlink" Target="http://docker.io/" TargetMode="External"/><Relationship Id="rId8" Type="http://schemas.openxmlformats.org/officeDocument/2006/relationships/hyperlink" Target="http://docker.io/library/alpine:latest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hyperlink" Target="http://docker.io/library/nginx:alpine" TargetMode="External"/><Relationship Id="rId4" Type="http://schemas.openxmlformats.org/officeDocument/2006/relationships/hyperlink" Target="http://docker.io/library/nginx" TargetMode="External"/><Relationship Id="rId5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GB"/>
              <a:t>Containers</a:t>
            </a:r>
            <a:endParaRPr/>
          </a:p>
        </p:txBody>
      </p:sp>
      <p:pic>
        <p:nvPicPr>
          <p:cNvPr id="55" name="Google Shape;55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572700"/>
            <a:ext cx="3662425" cy="2659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62425" y="2430025"/>
            <a:ext cx="5581426" cy="2713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31375" y="487275"/>
            <a:ext cx="5113176" cy="3428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451175"/>
            <a:ext cx="4367475" cy="3465099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2"/>
          <p:cNvSpPr txBox="1"/>
          <p:nvPr/>
        </p:nvSpPr>
        <p:spPr>
          <a:xfrm>
            <a:off x="4800600" y="4006525"/>
            <a:ext cx="4367400" cy="35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Data survive container restart/recreation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3"/>
          <p:cNvSpPr txBox="1"/>
          <p:nvPr>
            <p:ph idx="1" type="body"/>
          </p:nvPr>
        </p:nvSpPr>
        <p:spPr>
          <a:xfrm>
            <a:off x="311700" y="-63175"/>
            <a:ext cx="8520600" cy="50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lang="en-GB" sz="1145">
                <a:solidFill>
                  <a:schemeClr val="dk1"/>
                </a:solidFill>
              </a:rPr>
              <a:t>podman exec -i mysql-restore mysql -u root -predhat testdb &lt; testdb_dump.sql</a:t>
            </a:r>
            <a:endParaRPr sz="1145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2"/>
              <a:buFont typeface="Arial"/>
              <a:buNone/>
            </a:pPr>
            <a:r>
              <a:rPr lang="en-GB" sz="1145">
                <a:solidFill>
                  <a:schemeClr val="dk1"/>
                </a:solidFill>
              </a:rPr>
              <a:t>podman network create lab-network</a:t>
            </a:r>
            <a:endParaRPr sz="1145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2"/>
              <a:buFont typeface="Arial"/>
              <a:buNone/>
            </a:pPr>
            <a:r>
              <a:rPr lang="en-GB" sz="1145">
                <a:solidFill>
                  <a:schemeClr val="dk1"/>
                </a:solidFill>
              </a:rPr>
              <a:t>sudo chmod 755 /restricted_data, sudo chcon -t container_file_t /restricted_data		</a:t>
            </a:r>
            <a:endParaRPr sz="1145">
              <a:solidFill>
                <a:schemeClr val="dk1"/>
              </a:solidFill>
            </a:endParaRPr>
          </a:p>
          <a:p>
            <a:pPr indent="45720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2"/>
              <a:buFont typeface="Arial"/>
              <a:buNone/>
            </a:pPr>
            <a:r>
              <a:rPr lang="en-GB" sz="1145">
                <a:solidFill>
                  <a:schemeClr val="dk1"/>
                </a:solidFill>
              </a:rPr>
              <a:t>(sets the SELinux type of the /restricted_data directory to container_file_t)</a:t>
            </a:r>
            <a:endParaRPr sz="1045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lang="en-GB" sz="1145">
                <a:solidFill>
                  <a:schemeClr val="dk1"/>
                </a:solidFill>
              </a:rPr>
              <a:t>podman run -it --rm -v /restricted_data:/data:Z docker.io/library/alpine touch /data/testfile</a:t>
            </a:r>
            <a:endParaRPr sz="1145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lang="en-GB" sz="1145">
                <a:solidFill>
                  <a:schemeClr val="dk1"/>
                </a:solidFill>
              </a:rPr>
              <a:t>podman run --rm -it --user 1000 docker.io/library/alpine whoami					(Overriding user at run-time)</a:t>
            </a:r>
            <a:endParaRPr sz="1145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lang="en-GB" sz="1145">
                <a:solidFill>
                  <a:schemeClr val="dk1"/>
                </a:solidFill>
              </a:rPr>
              <a:t>echo "TopSecretPassword" &gt; db_password.txt, podman secret create db_password_secret db_password.txt</a:t>
            </a:r>
            <a:endParaRPr sz="1145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lang="en-GB" sz="1145">
                <a:solidFill>
                  <a:schemeClr val="dk1"/>
                </a:solidFill>
              </a:rPr>
              <a:t>podman run --rm --secret=db_password_secret alpine cat /run/secrets/db_password_secret</a:t>
            </a:r>
            <a:endParaRPr sz="1145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lang="en-GB" sz="1145">
                <a:solidFill>
                  <a:schemeClr val="dk1"/>
                </a:solidFill>
              </a:rPr>
              <a:t>podman-compose up -d</a:t>
            </a:r>
            <a:endParaRPr sz="1145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lang="en-GB" sz="1145">
                <a:solidFill>
                  <a:schemeClr val="dk1"/>
                </a:solidFill>
              </a:rPr>
              <a:t>podman-compose down</a:t>
            </a:r>
            <a:endParaRPr sz="1145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t/>
            </a:r>
            <a:endParaRPr sz="1145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2"/>
              <a:buFont typeface="Arial"/>
              <a:buNone/>
            </a:pPr>
            <a:r>
              <a:rPr b="1" i="1" lang="en-GB" sz="1145" u="sng">
                <a:solidFill>
                  <a:schemeClr val="dk1"/>
                </a:solidFill>
              </a:rPr>
              <a:t>Mounting volumes in containers:</a:t>
            </a:r>
            <a:endParaRPr i="1" sz="1145" u="sng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2"/>
              <a:buFont typeface="Arial"/>
              <a:buNone/>
            </a:pPr>
            <a:r>
              <a:rPr lang="en-GB" sz="1145">
                <a:solidFill>
                  <a:schemeClr val="dk1"/>
                </a:solidFill>
              </a:rPr>
              <a:t>podman volume create myapp_data								(Creating volume)</a:t>
            </a:r>
            <a:endParaRPr sz="1145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2"/>
              <a:buFont typeface="Arial"/>
              <a:buNone/>
            </a:pPr>
            <a:r>
              <a:rPr lang="en-GB" sz="1145">
                <a:solidFill>
                  <a:schemeClr val="dk1"/>
                </a:solidFill>
              </a:rPr>
              <a:t>-v backup-vol:/backup:Z</a:t>
            </a:r>
            <a:endParaRPr sz="1145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2"/>
              <a:buFont typeface="Arial"/>
              <a:buNone/>
            </a:pPr>
            <a:r>
              <a:t/>
            </a:r>
            <a:endParaRPr sz="1145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2"/>
              <a:buFont typeface="Arial"/>
              <a:buNone/>
            </a:pPr>
            <a:r>
              <a:rPr b="1" i="1" lang="en-GB" sz="1145" u="sng">
                <a:solidFill>
                  <a:schemeClr val="dk1"/>
                </a:solidFill>
              </a:rPr>
              <a:t>Checking Container:</a:t>
            </a:r>
            <a:endParaRPr b="1" i="1" sz="1145" u="sng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2"/>
              <a:buFont typeface="Arial"/>
              <a:buNone/>
            </a:pPr>
            <a:r>
              <a:rPr lang="en-GB" sz="1145">
                <a:solidFill>
                  <a:schemeClr val="dk1"/>
                </a:solidFill>
              </a:rPr>
              <a:t>podman inspect my-nginx | grep -i status								(Verify using the name)</a:t>
            </a:r>
            <a:endParaRPr sz="1145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2"/>
              <a:buFont typeface="Arial"/>
              <a:buNone/>
            </a:pPr>
            <a:r>
              <a:rPr lang="en-GB" sz="1145">
                <a:solidFill>
                  <a:schemeClr val="dk1"/>
                </a:solidFill>
              </a:rPr>
              <a:t>podman port &lt;container_id&gt; 									(Verify port mapping)</a:t>
            </a:r>
            <a:endParaRPr sz="1145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2"/>
              <a:buFont typeface="Arial"/>
              <a:buNone/>
            </a:pPr>
            <a:r>
              <a:rPr lang="en-GB" sz="1145">
                <a:solidFill>
                  <a:schemeClr val="dk1"/>
                </a:solidFill>
              </a:rPr>
              <a:t>curl http://localhost:8080										(Check access)</a:t>
            </a:r>
            <a:endParaRPr sz="1145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2"/>
              <a:buFont typeface="Arial"/>
              <a:buNone/>
            </a:pPr>
            <a:r>
              <a:rPr lang="en-GB" sz="1145">
                <a:solidFill>
                  <a:schemeClr val="dk1"/>
                </a:solidFill>
              </a:rPr>
              <a:t>ss -tulnp| grep 3306						    					(Check used ports)</a:t>
            </a:r>
            <a:endParaRPr sz="1145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2"/>
              <a:buFont typeface="Arial"/>
              <a:buNone/>
            </a:pPr>
            <a:r>
              <a:rPr lang="en-GB" sz="1145">
                <a:solidFill>
                  <a:schemeClr val="dk1"/>
                </a:solidFill>
              </a:rPr>
              <a:t>podman logs &lt;container_id&gt; or &lt;container_name&gt;						(Fails to start, check logs)</a:t>
            </a:r>
            <a:endParaRPr sz="1145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2"/>
              <a:buFont typeface="Arial"/>
              <a:buNone/>
            </a:pPr>
            <a:r>
              <a:rPr lang="en-GB" sz="1145">
                <a:solidFill>
                  <a:schemeClr val="dk1"/>
                </a:solidFill>
              </a:rPr>
              <a:t>chcon -Rt svirt_sandbox_file_t ~/nginx-content		            				(Permission issues)</a:t>
            </a:r>
            <a:endParaRPr sz="1145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2"/>
              <a:buFont typeface="Arial"/>
              <a:buNone/>
            </a:pPr>
            <a:r>
              <a:rPr lang="en-GB" sz="1145">
                <a:solidFill>
                  <a:schemeClr val="dk1"/>
                </a:solidFill>
              </a:rPr>
              <a:t>podman exec container_name  env									(Inspect environment variables)</a:t>
            </a:r>
            <a:endParaRPr sz="1145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2"/>
              <a:buFont typeface="Arial"/>
              <a:buNone/>
            </a:pPr>
            <a:r>
              <a:rPr lang="en-GB" sz="1145">
                <a:solidFill>
                  <a:schemeClr val="dk1"/>
                </a:solidFill>
              </a:rPr>
              <a:t>podman volume ls											(Ensure the volume exists)</a:t>
            </a:r>
            <a:endParaRPr sz="1145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2"/>
              <a:buFont typeface="Arial"/>
              <a:buNone/>
            </a:pPr>
            <a:r>
              <a:rPr lang="en-GB" sz="1145">
                <a:solidFill>
                  <a:schemeClr val="dk1"/>
                </a:solidFill>
              </a:rPr>
              <a:t>podman volume inspect myapp_data								(Inspect volume)</a:t>
            </a:r>
            <a:endParaRPr sz="1145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2"/>
              <a:buFont typeface="Arial"/>
              <a:buNone/>
            </a:pPr>
            <a:r>
              <a:rPr lang="en-GB" sz="1145">
                <a:solidFill>
                  <a:schemeClr val="dk1"/>
                </a:solidFill>
              </a:rPr>
              <a:t>podman exec webapp ls /var/www/html								(List container volume dir)</a:t>
            </a:r>
            <a:endParaRPr sz="1145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2"/>
              <a:buFont typeface="Arial"/>
              <a:buNone/>
            </a:pPr>
            <a:r>
              <a:rPr lang="en-GB" sz="1145">
                <a:solidFill>
                  <a:schemeClr val="dk1"/>
                </a:solidFill>
              </a:rPr>
              <a:t>podman exec webapp cat /var/www/html/index.html						(Display container volume data)</a:t>
            </a:r>
            <a:endParaRPr sz="1145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2"/>
              <a:buFont typeface="Arial"/>
              <a:buNone/>
            </a:pPr>
            <a:r>
              <a:rPr lang="en-GB" sz="1145">
                <a:solidFill>
                  <a:schemeClr val="dk1"/>
                </a:solidFill>
              </a:rPr>
              <a:t>podman exec bind_example cat /usr/share/nginx/html/index.html</a:t>
            </a:r>
            <a:endParaRPr sz="1145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2"/>
              <a:buFont typeface="Arial"/>
              <a:buNone/>
            </a:pPr>
            <a:r>
              <a:rPr lang="en-GB" sz="1145">
                <a:solidFill>
                  <a:schemeClr val="dk1"/>
                </a:solidFill>
              </a:rPr>
              <a:t>podman ps -a --format "table {{.ID}}\t{{.Names}}\t{{.Status}}"	    		(Output in table format with columns ID, Names…)</a:t>
            </a:r>
            <a:endParaRPr sz="1145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2"/>
              <a:buFont typeface="Arial"/>
              <a:buNone/>
            </a:pPr>
            <a:r>
              <a:rPr lang="en-GB" sz="1145">
                <a:solidFill>
                  <a:schemeClr val="dk1"/>
                </a:solidFill>
              </a:rPr>
              <a:t>podman events --format "{{.Time}} {{.Type}} {{.Status}}"						(Basic Event Monitoring)</a:t>
            </a:r>
            <a:endParaRPr sz="1145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2"/>
              <a:buFont typeface="Arial"/>
              <a:buNone/>
            </a:pPr>
            <a:r>
              <a:rPr lang="en-GB" sz="1045">
                <a:solidFill>
                  <a:schemeClr val="dk1"/>
                </a:solidFill>
              </a:rPr>
              <a:t>podman exec -it mysql-db mysql -u testuser -puser123 testdb -e "SELECT * FROM lab_data;"</a:t>
            </a:r>
            <a:r>
              <a:rPr lang="en-GB" sz="1145">
                <a:solidFill>
                  <a:schemeClr val="dk1"/>
                </a:solidFill>
              </a:rPr>
              <a:t>	(Verifying data survival)</a:t>
            </a:r>
            <a:endParaRPr sz="1145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2"/>
              <a:buFont typeface="Arial"/>
              <a:buNone/>
            </a:pPr>
            <a:r>
              <a:t/>
            </a:r>
            <a:endParaRPr sz="1145">
              <a:solidFill>
                <a:schemeClr val="dk1"/>
              </a:solidFill>
            </a:endParaRPr>
          </a:p>
        </p:txBody>
      </p:sp>
      <p:sp>
        <p:nvSpPr>
          <p:cNvPr id="148" name="Google Shape;148;p23"/>
          <p:cNvSpPr txBox="1"/>
          <p:nvPr/>
        </p:nvSpPr>
        <p:spPr>
          <a:xfrm>
            <a:off x="-2170350" y="73275"/>
            <a:ext cx="2537100" cy="29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-GB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launch.json</a:t>
            </a:r>
            <a:endParaRPr b="1" i="0" sz="1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GB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{</a:t>
            </a:r>
            <a:endParaRPr b="0" i="0" sz="1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GB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"version": "0.2.0",</a:t>
            </a:r>
            <a:endParaRPr b="0" i="0" sz="1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GB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"configurations": [</a:t>
            </a:r>
            <a:endParaRPr b="0" i="0" sz="1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GB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{</a:t>
            </a:r>
            <a:endParaRPr b="0" i="0" sz="1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GB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"type": "node",</a:t>
            </a:r>
            <a:endParaRPr b="0" i="0" sz="1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GB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"request": "attach",</a:t>
            </a:r>
            <a:endParaRPr b="0" i="0" sz="1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GB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"name": "Attach to Container",</a:t>
            </a:r>
            <a:endParaRPr b="0" i="0" sz="1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GB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"address": "localhost",</a:t>
            </a:r>
            <a:endParaRPr b="0" i="0" sz="1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GB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"port": 9229,</a:t>
            </a:r>
            <a:endParaRPr b="0" i="0" sz="1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GB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"localRoot": "${workspaceFolder}",</a:t>
            </a:r>
            <a:endParaRPr b="0" i="0" sz="1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GB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"remoteRoot": "/app"</a:t>
            </a:r>
            <a:endParaRPr b="0" i="0" sz="1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GB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}</a:t>
            </a:r>
            <a:endParaRPr b="0" i="0" sz="1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GB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]</a:t>
            </a:r>
            <a:endParaRPr b="0" i="0" sz="1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GB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b="0" i="0" sz="1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23"/>
          <p:cNvSpPr txBox="1"/>
          <p:nvPr/>
        </p:nvSpPr>
        <p:spPr>
          <a:xfrm>
            <a:off x="9296025" y="668575"/>
            <a:ext cx="2152200" cy="3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23"/>
          <p:cNvSpPr txBox="1"/>
          <p:nvPr/>
        </p:nvSpPr>
        <p:spPr>
          <a:xfrm>
            <a:off x="3743500" y="1376175"/>
            <a:ext cx="2537100" cy="22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GB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Podman-compose.yml</a:t>
            </a:r>
            <a:endParaRPr b="0" i="0" sz="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GB" sz="1000" u="none" cap="none" strike="noStrike">
                <a:solidFill>
                  <a:srgbClr val="4361EE"/>
                </a:solidFill>
                <a:highlight>
                  <a:srgbClr val="141618"/>
                </a:highlight>
                <a:latin typeface="Courier New"/>
                <a:ea typeface="Courier New"/>
                <a:cs typeface="Courier New"/>
                <a:sym typeface="Courier New"/>
              </a:rPr>
              <a:t>version: '3.8'</a:t>
            </a:r>
            <a:endParaRPr b="0" i="0" sz="1000" u="none" cap="none" strike="noStrike">
              <a:solidFill>
                <a:srgbClr val="4361EE"/>
              </a:solidFill>
              <a:highlight>
                <a:srgbClr val="14161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GB" sz="1000" u="none" cap="none" strike="noStrike">
                <a:solidFill>
                  <a:srgbClr val="4361EE"/>
                </a:solidFill>
                <a:highlight>
                  <a:srgbClr val="141618"/>
                </a:highlight>
                <a:latin typeface="Courier New"/>
                <a:ea typeface="Courier New"/>
                <a:cs typeface="Courier New"/>
                <a:sym typeface="Courier New"/>
              </a:rPr>
              <a:t>services:</a:t>
            </a:r>
            <a:endParaRPr b="0" i="0" sz="1000" u="none" cap="none" strike="noStrike">
              <a:solidFill>
                <a:srgbClr val="4361EE"/>
              </a:solidFill>
              <a:highlight>
                <a:srgbClr val="14161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GB" sz="1000" u="none" cap="none" strike="noStrike">
                <a:solidFill>
                  <a:srgbClr val="4361EE"/>
                </a:solidFill>
                <a:highlight>
                  <a:srgbClr val="141618"/>
                </a:highlight>
                <a:latin typeface="Courier New"/>
                <a:ea typeface="Courier New"/>
                <a:cs typeface="Courier New"/>
                <a:sym typeface="Courier New"/>
              </a:rPr>
              <a:t>  web:</a:t>
            </a:r>
            <a:endParaRPr b="0" i="0" sz="1000" u="none" cap="none" strike="noStrike">
              <a:solidFill>
                <a:srgbClr val="4361EE"/>
              </a:solidFill>
              <a:highlight>
                <a:srgbClr val="14161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GB" sz="1000" u="none" cap="none" strike="noStrike">
                <a:solidFill>
                  <a:srgbClr val="4361EE"/>
                </a:solidFill>
                <a:highlight>
                  <a:srgbClr val="141618"/>
                </a:highlight>
                <a:latin typeface="Courier New"/>
                <a:ea typeface="Courier New"/>
                <a:cs typeface="Courier New"/>
                <a:sym typeface="Courier New"/>
              </a:rPr>
              <a:t>    image: docker.io/nginx:alpine</a:t>
            </a:r>
            <a:endParaRPr b="0" i="0" sz="1000" u="none" cap="none" strike="noStrike">
              <a:solidFill>
                <a:srgbClr val="4361EE"/>
              </a:solidFill>
              <a:highlight>
                <a:srgbClr val="14161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GB" sz="1000" u="none" cap="none" strike="noStrike">
                <a:solidFill>
                  <a:srgbClr val="4361EE"/>
                </a:solidFill>
                <a:highlight>
                  <a:srgbClr val="141618"/>
                </a:highlight>
                <a:latin typeface="Courier New"/>
                <a:ea typeface="Courier New"/>
                <a:cs typeface="Courier New"/>
                <a:sym typeface="Courier New"/>
              </a:rPr>
              <a:t>    ports:</a:t>
            </a:r>
            <a:endParaRPr b="0" i="0" sz="1000" u="none" cap="none" strike="noStrike">
              <a:solidFill>
                <a:srgbClr val="4361EE"/>
              </a:solidFill>
              <a:highlight>
                <a:srgbClr val="14161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GB" sz="1000" u="none" cap="none" strike="noStrike">
                <a:solidFill>
                  <a:srgbClr val="4361EE"/>
                </a:solidFill>
                <a:highlight>
                  <a:srgbClr val="141618"/>
                </a:highlight>
                <a:latin typeface="Courier New"/>
                <a:ea typeface="Courier New"/>
                <a:cs typeface="Courier New"/>
                <a:sym typeface="Courier New"/>
              </a:rPr>
              <a:t>      - "8080:80"</a:t>
            </a:r>
            <a:endParaRPr b="0" i="0" sz="1000" u="none" cap="none" strike="noStrike">
              <a:solidFill>
                <a:srgbClr val="4361EE"/>
              </a:solidFill>
              <a:highlight>
                <a:srgbClr val="14161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GB" sz="1000" u="none" cap="none" strike="noStrike">
                <a:solidFill>
                  <a:srgbClr val="4361EE"/>
                </a:solidFill>
                <a:highlight>
                  <a:srgbClr val="141618"/>
                </a:highlight>
                <a:latin typeface="Courier New"/>
                <a:ea typeface="Courier New"/>
                <a:cs typeface="Courier New"/>
                <a:sym typeface="Courier New"/>
              </a:rPr>
              <a:t>    volumes:</a:t>
            </a:r>
            <a:endParaRPr b="0" i="0" sz="1000" u="none" cap="none" strike="noStrike">
              <a:solidFill>
                <a:srgbClr val="4361EE"/>
              </a:solidFill>
              <a:highlight>
                <a:srgbClr val="14161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GB" sz="1000" u="none" cap="none" strike="noStrike">
                <a:solidFill>
                  <a:srgbClr val="4361EE"/>
                </a:solidFill>
                <a:highlight>
                  <a:srgbClr val="141618"/>
                </a:highlight>
                <a:latin typeface="Courier New"/>
                <a:ea typeface="Courier New"/>
                <a:cs typeface="Courier New"/>
                <a:sym typeface="Courier New"/>
              </a:rPr>
              <a:t>      - ./html:/usr/share/nginx/html</a:t>
            </a:r>
            <a:endParaRPr b="0" i="0" sz="1000" u="none" cap="none" strike="noStrike">
              <a:solidFill>
                <a:srgbClr val="4361EE"/>
              </a:solidFill>
              <a:highlight>
                <a:srgbClr val="14161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GB" sz="1000" u="none" cap="none" strike="noStrike">
                <a:solidFill>
                  <a:srgbClr val="4361EE"/>
                </a:solidFill>
                <a:highlight>
                  <a:srgbClr val="141618"/>
                </a:highlight>
                <a:latin typeface="Courier New"/>
                <a:ea typeface="Courier New"/>
                <a:cs typeface="Courier New"/>
                <a:sym typeface="Courier New"/>
              </a:rPr>
              <a:t>  db:</a:t>
            </a:r>
            <a:endParaRPr b="0" i="0" sz="1000" u="none" cap="none" strike="noStrike">
              <a:solidFill>
                <a:srgbClr val="4361EE"/>
              </a:solidFill>
              <a:highlight>
                <a:srgbClr val="14161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GB" sz="1000" u="none" cap="none" strike="noStrike">
                <a:solidFill>
                  <a:srgbClr val="4361EE"/>
                </a:solidFill>
                <a:highlight>
                  <a:srgbClr val="141618"/>
                </a:highlight>
                <a:latin typeface="Courier New"/>
                <a:ea typeface="Courier New"/>
                <a:cs typeface="Courier New"/>
                <a:sym typeface="Courier New"/>
              </a:rPr>
              <a:t>    image: docker.io/postgres:13</a:t>
            </a:r>
            <a:endParaRPr b="0" i="0" sz="1000" u="none" cap="none" strike="noStrike">
              <a:solidFill>
                <a:srgbClr val="4361EE"/>
              </a:solidFill>
              <a:highlight>
                <a:srgbClr val="14161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GB" sz="1000" u="none" cap="none" strike="noStrike">
                <a:solidFill>
                  <a:srgbClr val="4361EE"/>
                </a:solidFill>
                <a:highlight>
                  <a:srgbClr val="141618"/>
                </a:highlight>
                <a:latin typeface="Courier New"/>
                <a:ea typeface="Courier New"/>
                <a:cs typeface="Courier New"/>
                <a:sym typeface="Courier New"/>
              </a:rPr>
              <a:t>    environment:</a:t>
            </a:r>
            <a:endParaRPr b="0" i="0" sz="1000" u="none" cap="none" strike="noStrike">
              <a:solidFill>
                <a:srgbClr val="4361EE"/>
              </a:solidFill>
              <a:highlight>
                <a:srgbClr val="14161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GB" sz="1000" u="none" cap="none" strike="noStrike">
                <a:solidFill>
                  <a:srgbClr val="4361EE"/>
                </a:solidFill>
                <a:highlight>
                  <a:srgbClr val="141618"/>
                </a:highlight>
                <a:latin typeface="Courier New"/>
                <a:ea typeface="Courier New"/>
                <a:cs typeface="Courier New"/>
                <a:sym typeface="Courier New"/>
              </a:rPr>
              <a:t>      POSTGRES_PASSWORD: example</a:t>
            </a:r>
            <a:endParaRPr b="0" i="0" sz="1000" u="none" cap="none" strike="noStrike">
              <a:solidFill>
                <a:srgbClr val="4361EE"/>
              </a:solidFill>
              <a:highlight>
                <a:srgbClr val="14161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23"/>
          <p:cNvSpPr txBox="1"/>
          <p:nvPr/>
        </p:nvSpPr>
        <p:spPr>
          <a:xfrm>
            <a:off x="-2170350" y="3735275"/>
            <a:ext cx="1799700" cy="6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GB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man ss, </a:t>
            </a:r>
            <a:endParaRPr b="0" i="0" sz="1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GB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man lsof</a:t>
            </a:r>
            <a:endParaRPr b="0" i="0" sz="1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23"/>
          <p:cNvSpPr txBox="1"/>
          <p:nvPr/>
        </p:nvSpPr>
        <p:spPr>
          <a:xfrm>
            <a:off x="-2292725" y="4358450"/>
            <a:ext cx="2211000" cy="64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Use --privileged flag if encountering permission errors.</a:t>
            </a:r>
            <a:endParaRPr b="0" i="0" sz="1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3" name="Google Shape;153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32300" y="0"/>
            <a:ext cx="2779600" cy="3039975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3"/>
          <p:cNvSpPr txBox="1"/>
          <p:nvPr/>
        </p:nvSpPr>
        <p:spPr>
          <a:xfrm>
            <a:off x="9144000" y="3239500"/>
            <a:ext cx="2451600" cy="6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external: true indicates the secret exists outside the compose file.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4"/>
          <p:cNvSpPr txBox="1"/>
          <p:nvPr>
            <p:ph idx="1" type="body"/>
          </p:nvPr>
        </p:nvSpPr>
        <p:spPr>
          <a:xfrm>
            <a:off x="0" y="-138725"/>
            <a:ext cx="9026700" cy="52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rPr lang="en-GB" sz="1284">
                <a:solidFill>
                  <a:schemeClr val="dk1"/>
                </a:solidFill>
              </a:rPr>
              <a:t>ls -l testdb_dump.sql</a:t>
            </a:r>
            <a:endParaRPr sz="1284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rPr lang="en-GB" sz="1284">
                <a:solidFill>
                  <a:schemeClr val="dk1"/>
                </a:solidFill>
              </a:rPr>
              <a:t>head -n 5 testdb_dump.sql</a:t>
            </a:r>
            <a:endParaRPr sz="1284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rPr lang="en-GB" sz="1284">
                <a:solidFill>
                  <a:schemeClr val="dk1"/>
                </a:solidFill>
              </a:rPr>
              <a:t>podman logs -f nginx-test</a:t>
            </a:r>
            <a:endParaRPr sz="1284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rPr lang="en-GB" sz="1284">
                <a:solidFill>
                  <a:schemeClr val="dk1"/>
                </a:solidFill>
              </a:rPr>
              <a:t>podman logs --since 5m nginx-test, podman logs --since 2023-01-01T00:00:00 --until 2023-01-01T12:00:00 nginx-container</a:t>
            </a:r>
            <a:endParaRPr sz="1284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rPr lang="en-GB" sz="1284">
                <a:solidFill>
                  <a:schemeClr val="dk1"/>
                </a:solidFill>
              </a:rPr>
              <a:t>podman logs --follow nginx-container, Ctrl+C						 #Real-time logs</a:t>
            </a:r>
            <a:endParaRPr sz="1284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rPr lang="en-GB" sz="1284">
                <a:solidFill>
                  <a:schemeClr val="dk1"/>
                </a:solidFill>
              </a:rPr>
              <a:t>podman stats nginx-test</a:t>
            </a:r>
            <a:endParaRPr sz="1284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rPr lang="en-GB" sz="1284">
                <a:solidFill>
                  <a:schemeClr val="dk1"/>
                </a:solidFill>
              </a:rPr>
              <a:t>podman inspect nginx-test</a:t>
            </a:r>
            <a:endParaRPr sz="1284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rPr lang="en-GB" sz="1284">
                <a:solidFill>
                  <a:schemeClr val="dk1"/>
                </a:solidFill>
              </a:rPr>
              <a:t>podman inspect my_nginx --format '{{.Created}}'</a:t>
            </a:r>
            <a:endParaRPr sz="1284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rPr lang="en-GB" sz="1284">
                <a:solidFill>
                  <a:schemeClr val="dk1"/>
                </a:solidFill>
              </a:rPr>
              <a:t>podman inspect my_nginx --format '{{.NetworkSettings.IPAddress}}'</a:t>
            </a:r>
            <a:endParaRPr sz="1284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rPr lang="en-GB" sz="1284">
                <a:solidFill>
                  <a:schemeClr val="dk1"/>
                </a:solidFill>
              </a:rPr>
              <a:t>podman inspect my_nginx --format '{{.NetworkSettings.Ports}}'</a:t>
            </a:r>
            <a:endParaRPr sz="1284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rPr lang="en-GB" sz="1084">
                <a:solidFill>
                  <a:schemeClr val="dk1"/>
                </a:solidFill>
              </a:rPr>
              <a:t>podman inspect my_nginx --format '{{(index (index .NetworkSettings.Ports "80/tcp") 0).HostPort}}'	</a:t>
            </a:r>
            <a:r>
              <a:rPr lang="en-GB" sz="984">
                <a:solidFill>
                  <a:schemeClr val="dk1"/>
                </a:solidFill>
              </a:rPr>
              <a:t> </a:t>
            </a:r>
            <a:r>
              <a:rPr lang="en-GB" sz="1384">
                <a:solidFill>
                  <a:schemeClr val="dk1"/>
                </a:solidFill>
              </a:rPr>
              <a:t>#Get just the host port mapping</a:t>
            </a:r>
            <a:endParaRPr sz="1384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rPr lang="en-GB" sz="1284">
                <a:solidFill>
                  <a:schemeClr val="dk1"/>
                </a:solidFill>
              </a:rPr>
              <a:t>podman inspect webapp | grep -A 5 "Networks"</a:t>
            </a:r>
            <a:endParaRPr sz="1284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"/>
              <a:buFont typeface="Arial"/>
              <a:buNone/>
            </a:pPr>
            <a:r>
              <a:rPr lang="en-GB" sz="1284">
                <a:solidFill>
                  <a:schemeClr val="dk1"/>
                </a:solidFill>
              </a:rPr>
              <a:t>podman inspect &lt;container_id&gt; --format '{{.Config.User}}'</a:t>
            </a:r>
            <a:endParaRPr sz="1284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rPr lang="en-GB" sz="1284">
                <a:solidFill>
                  <a:schemeClr val="dk1"/>
                </a:solidFill>
              </a:rPr>
              <a:t>podman inspect vol_test --format '{{.Mounts}}' 						#Inspect container’s volume mounts</a:t>
            </a:r>
            <a:endParaRPr sz="1284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rPr lang="en-GB" sz="1284">
                <a:solidFill>
                  <a:schemeClr val="dk1"/>
                </a:solidFill>
              </a:rPr>
              <a:t>podman inspect fail_test --format '{{.State.ExitCode}}'	  # </a:t>
            </a:r>
            <a:r>
              <a:rPr lang="en-GB" sz="1084">
                <a:solidFill>
                  <a:schemeClr val="dk1"/>
                </a:solidFill>
              </a:rPr>
              <a:t>Non-zero exit codes indicate errors. Check application logs for details</a:t>
            </a:r>
            <a:endParaRPr sz="1084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rPr lang="en-GB" sz="1284">
                <a:solidFill>
                  <a:schemeClr val="dk1"/>
                </a:solidFill>
              </a:rPr>
              <a:t>podman inspect my_nginx --format '{{json .State}}' | jq</a:t>
            </a:r>
            <a:r>
              <a:rPr lang="en-GB" sz="1084">
                <a:solidFill>
                  <a:schemeClr val="dk1"/>
                </a:solidFill>
              </a:rPr>
              <a:t>					</a:t>
            </a:r>
            <a:r>
              <a:rPr lang="en-GB" sz="1184">
                <a:solidFill>
                  <a:schemeClr val="dk1"/>
                </a:solidFill>
              </a:rPr>
              <a:t>#Get full state information</a:t>
            </a:r>
            <a:endParaRPr sz="1184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rPr lang="en-GB" sz="1284">
                <a:solidFill>
                  <a:schemeClr val="dk1"/>
                </a:solidFill>
              </a:rPr>
              <a:t>podman inspect &lt;container_id&gt; | grep -i "memory\|cpu"</a:t>
            </a:r>
            <a:endParaRPr sz="1284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rPr lang="en-GB" sz="1284">
                <a:solidFill>
                  <a:schemeClr val="dk1"/>
                </a:solidFill>
              </a:rPr>
              <a:t>podman inspect &lt;container_id&gt; --format '{{.NetworkSettings.SandboxKey}}'</a:t>
            </a:r>
            <a:endParaRPr sz="1284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rPr lang="en-GB" sz="1284">
                <a:solidFill>
                  <a:schemeClr val="dk1"/>
                </a:solidFill>
              </a:rPr>
              <a:t>sudo nsenter -n -t $(podman inspect --format '{{.State.Pid}}' &lt;container_id&gt;) ip a</a:t>
            </a:r>
            <a:endParaRPr sz="1284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rPr lang="en-GB" sz="1284">
                <a:solidFill>
                  <a:schemeClr val="dk1"/>
                </a:solidFill>
              </a:rPr>
              <a:t>(Shows network interfaces inside the container)</a:t>
            </a:r>
            <a:endParaRPr sz="1284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rPr lang="en-GB" sz="1284">
                <a:solidFill>
                  <a:schemeClr val="dk1"/>
                </a:solidFill>
              </a:rPr>
              <a:t>podman network ls</a:t>
            </a:r>
            <a:endParaRPr sz="1284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rPr lang="en-GB" sz="1284">
                <a:solidFill>
                  <a:schemeClr val="dk1"/>
                </a:solidFill>
              </a:rPr>
              <a:t>podman network inspect podman</a:t>
            </a:r>
            <a:endParaRPr sz="1284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rPr lang="en-GB" sz="1284">
                <a:solidFill>
                  <a:schemeClr val="dk1"/>
                </a:solidFill>
              </a:rPr>
              <a:t>podman ps</a:t>
            </a:r>
            <a:endParaRPr sz="1284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rPr lang="en-GB" sz="1284">
                <a:solidFill>
                  <a:schemeClr val="dk1"/>
                </a:solidFill>
              </a:rPr>
              <a:t>podman system df													</a:t>
            </a:r>
            <a:endParaRPr sz="1284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t/>
            </a:r>
            <a:endParaRPr sz="1284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t/>
            </a:r>
            <a:endParaRPr sz="1284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t/>
            </a:r>
            <a:endParaRPr sz="1284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"/>
              <a:buFont typeface="Arial"/>
              <a:buNone/>
            </a:pPr>
            <a:r>
              <a:t/>
            </a:r>
            <a:endParaRPr sz="1284">
              <a:solidFill>
                <a:schemeClr val="dk1"/>
              </a:solidFill>
            </a:endParaRPr>
          </a:p>
        </p:txBody>
      </p:sp>
      <p:sp>
        <p:nvSpPr>
          <p:cNvPr id="160" name="Google Shape;160;p24"/>
          <p:cNvSpPr txBox="1"/>
          <p:nvPr/>
        </p:nvSpPr>
        <p:spPr>
          <a:xfrm>
            <a:off x="-2946525" y="165200"/>
            <a:ext cx="2884200" cy="4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24"/>
          <p:cNvSpPr txBox="1"/>
          <p:nvPr/>
        </p:nvSpPr>
        <p:spPr>
          <a:xfrm>
            <a:off x="-2946525" y="-69700"/>
            <a:ext cx="2884200" cy="6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sudo chown -R 1001:1001 mysql-data/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Change ownership of mysql-data dir recursively with user and group id 1001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24"/>
          <p:cNvSpPr txBox="1"/>
          <p:nvPr/>
        </p:nvSpPr>
        <p:spPr>
          <a:xfrm>
            <a:off x="-3103725" y="1072750"/>
            <a:ext cx="2348100" cy="18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b="0" i="0" lang="en-GB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What happens if you omit the -v flag when running the container?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b="0" i="0" lang="en-GB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How would you migrate this persistent data to another host?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b="0" i="0" lang="en-GB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What security considerations apply to storing database files on the host?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24"/>
          <p:cNvSpPr txBox="1"/>
          <p:nvPr/>
        </p:nvSpPr>
        <p:spPr>
          <a:xfrm>
            <a:off x="-2900425" y="698750"/>
            <a:ext cx="2097300" cy="5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GB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ps aux</a:t>
            </a:r>
            <a:endParaRPr b="0" i="0" sz="1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4" name="Google Shape;164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72650" y="3536638"/>
            <a:ext cx="3152276" cy="1283125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4"/>
          <p:cNvSpPr txBox="1"/>
          <p:nvPr/>
        </p:nvSpPr>
        <p:spPr>
          <a:xfrm>
            <a:off x="8699713" y="4702425"/>
            <a:ext cx="28245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GB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Commit container to new images</a:t>
            </a:r>
            <a:endParaRPr b="0" i="0" sz="1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24"/>
          <p:cNvSpPr txBox="1"/>
          <p:nvPr/>
        </p:nvSpPr>
        <p:spPr>
          <a:xfrm>
            <a:off x="-2937975" y="-239950"/>
            <a:ext cx="3000000" cy="3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45"/>
              <a:buFont typeface="Arial"/>
              <a:buNone/>
            </a:pPr>
            <a:r>
              <a:rPr b="0" i="0" lang="en-GB" sz="114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ls -lZ /restricted_data</a:t>
            </a:r>
            <a:endParaRPr b="0" i="0" sz="1145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7" name="Google Shape;167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3000000" y="3014700"/>
            <a:ext cx="2999999" cy="2134100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4"/>
          <p:cNvSpPr txBox="1"/>
          <p:nvPr/>
        </p:nvSpPr>
        <p:spPr>
          <a:xfrm>
            <a:off x="2198875" y="94550"/>
            <a:ext cx="5958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rgbClr val="4361EE"/>
                </a:solidFill>
                <a:highlight>
                  <a:srgbClr val="141618"/>
                </a:highlight>
                <a:latin typeface="Courier New"/>
                <a:ea typeface="Courier New"/>
                <a:cs typeface="Courier New"/>
                <a:sym typeface="Courier New"/>
              </a:rPr>
              <a:t>podman events --filter container=failing-container --since 1m</a:t>
            </a:r>
            <a:endParaRPr b="0" i="0" sz="1200" u="none" cap="none" strike="noStrike">
              <a:solidFill>
                <a:srgbClr val="4361EE"/>
              </a:solidFill>
              <a:highlight>
                <a:srgbClr val="141618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69" name="Google Shape;169;p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703900" y="0"/>
            <a:ext cx="3000001" cy="336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5"/>
          <p:cNvSpPr txBox="1"/>
          <p:nvPr>
            <p:ph idx="1" type="body"/>
          </p:nvPr>
        </p:nvSpPr>
        <p:spPr>
          <a:xfrm>
            <a:off x="1882925" y="227175"/>
            <a:ext cx="7031700" cy="48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i="1" lang="en-GB" sz="1204" u="sng">
                <a:solidFill>
                  <a:schemeClr val="dk1"/>
                </a:solidFill>
              </a:rPr>
              <a:t>Updating container resources:</a:t>
            </a:r>
            <a:endParaRPr b="1" i="1" sz="1204" u="sng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1284">
                <a:solidFill>
                  <a:schemeClr val="dk1"/>
                </a:solidFill>
              </a:rPr>
              <a:t>podman update --memory 512m &lt;container_id&gt;</a:t>
            </a:r>
            <a:endParaRPr sz="1204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204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"/>
              <a:buFont typeface="Arial"/>
              <a:buNone/>
            </a:pPr>
            <a:r>
              <a:rPr b="1" i="1" lang="en-GB" sz="1204" u="sng">
                <a:solidFill>
                  <a:schemeClr val="dk1"/>
                </a:solidFill>
              </a:rPr>
              <a:t>Commit container to new image:</a:t>
            </a:r>
            <a:endParaRPr sz="1284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"/>
              <a:buFont typeface="Arial"/>
              <a:buNone/>
            </a:pPr>
            <a:r>
              <a:rPr lang="en-GB" sz="1284">
                <a:solidFill>
                  <a:schemeClr val="dk1"/>
                </a:solidFill>
              </a:rPr>
              <a:t>podman run -it --name myalpine docker.io/library/alpine:latest /bin/sh</a:t>
            </a:r>
            <a:endParaRPr sz="1284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"/>
              <a:buFont typeface="Arial"/>
              <a:buNone/>
            </a:pPr>
            <a:r>
              <a:rPr lang="en-GB" sz="1284">
                <a:solidFill>
                  <a:schemeClr val="dk1"/>
                </a:solidFill>
              </a:rPr>
              <a:t>podman commit myalpine my_custom_alpine:v1</a:t>
            </a:r>
            <a:endParaRPr sz="1284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"/>
              <a:buFont typeface="Arial"/>
              <a:buNone/>
            </a:pPr>
            <a:r>
              <a:rPr lang="en-GB" sz="1284">
                <a:solidFill>
                  <a:schemeClr val="dk1"/>
                </a:solidFill>
              </a:rPr>
              <a:t>podman run --rm my_custom_alpine:v1</a:t>
            </a:r>
            <a:endParaRPr sz="1284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"/>
              <a:buFont typeface="Arial"/>
              <a:buNone/>
            </a:pPr>
            <a:r>
              <a:t/>
            </a:r>
            <a:endParaRPr sz="1084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"/>
              <a:buFont typeface="Arial"/>
              <a:buNone/>
            </a:pPr>
            <a:r>
              <a:rPr b="1" i="1" lang="en-GB" sz="1204" u="sng">
                <a:solidFill>
                  <a:schemeClr val="dk1"/>
                </a:solidFill>
              </a:rPr>
              <a:t>Stopping Container:</a:t>
            </a:r>
            <a:endParaRPr sz="1164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"/>
              <a:buFont typeface="Arial"/>
              <a:buNone/>
            </a:pPr>
            <a:r>
              <a:rPr lang="en-GB" sz="1284">
                <a:solidFill>
                  <a:schemeClr val="dk1"/>
                </a:solidFill>
              </a:rPr>
              <a:t>podman stop $(podman ps -q) &amp; podman rm -f $(podman ps -aq)</a:t>
            </a:r>
            <a:endParaRPr sz="1284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"/>
              <a:buFont typeface="Arial"/>
              <a:buNone/>
            </a:pPr>
            <a:r>
              <a:rPr lang="en-GB" sz="1284">
                <a:solidFill>
                  <a:schemeClr val="dk1"/>
                </a:solidFill>
              </a:rPr>
              <a:t>podman stop mysql-db &amp;&amp; podman rm mysql-db			(Stop using the name)</a:t>
            </a:r>
            <a:endParaRPr sz="1284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"/>
              <a:buFont typeface="Arial"/>
              <a:buNone/>
            </a:pPr>
            <a:r>
              <a:rPr lang="en-GB" sz="1284">
                <a:solidFill>
                  <a:schemeClr val="dk1"/>
                </a:solidFill>
              </a:rPr>
              <a:t>podman rmi container_name image_name				(Deleting container and image)</a:t>
            </a:r>
            <a:endParaRPr sz="1284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1284">
                <a:solidFill>
                  <a:schemeClr val="dk1"/>
                </a:solidFill>
              </a:rPr>
              <a:t>podman rm -f webapp</a:t>
            </a:r>
            <a:endParaRPr sz="1284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"/>
              <a:buFont typeface="Arial"/>
              <a:buNone/>
            </a:pPr>
            <a:r>
              <a:rPr lang="en-GB" sz="1284">
                <a:solidFill>
                  <a:schemeClr val="dk1"/>
                </a:solidFill>
              </a:rPr>
              <a:t>podman stop -f &lt;conflicting_container_id&gt;</a:t>
            </a:r>
            <a:endParaRPr sz="1284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"/>
              <a:buFont typeface="Arial"/>
              <a:buNone/>
            </a:pPr>
            <a:r>
              <a:rPr lang="en-GB" sz="1284">
                <a:solidFill>
                  <a:schemeClr val="dk1"/>
                </a:solidFill>
              </a:rPr>
              <a:t>podman rm -a</a:t>
            </a:r>
            <a:endParaRPr sz="1284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1284">
                <a:solidFill>
                  <a:schemeClr val="dk1"/>
                </a:solidFill>
              </a:rPr>
              <a:t>podman volume rm backup-vol						(Remove volume)</a:t>
            </a:r>
            <a:endParaRPr sz="1284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"/>
              <a:buFont typeface="Arial"/>
              <a:buNone/>
            </a:pPr>
            <a:r>
              <a:rPr lang="en-GB" sz="1284">
                <a:solidFill>
                  <a:schemeClr val="dk1"/>
                </a:solidFill>
              </a:rPr>
              <a:t>podman volume prune</a:t>
            </a:r>
            <a:endParaRPr sz="1284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1284">
                <a:solidFill>
                  <a:schemeClr val="dk1"/>
                </a:solidFill>
              </a:rPr>
              <a:t>rm -f testdb_dump.sql, Ctrl+C						(Forcefully remove file )</a:t>
            </a:r>
            <a:endParaRPr sz="1284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"/>
              <a:buFont typeface="Arial"/>
              <a:buNone/>
            </a:pPr>
            <a:r>
              <a:rPr lang="en-GB" sz="1284">
                <a:solidFill>
                  <a:schemeClr val="dk1"/>
                </a:solidFill>
              </a:rPr>
              <a:t>podman secret rm db_password_secret</a:t>
            </a:r>
            <a:endParaRPr sz="1284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175" name="Google Shape;175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971626" y="180475"/>
            <a:ext cx="4854549" cy="454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6"/>
          <p:cNvSpPr txBox="1"/>
          <p:nvPr>
            <p:ph type="title"/>
          </p:nvPr>
        </p:nvSpPr>
        <p:spPr>
          <a:xfrm>
            <a:off x="0" y="-81225"/>
            <a:ext cx="85206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rPr b="1" lang="en-GB" sz="1658"/>
              <a:t>UBI based </a:t>
            </a:r>
            <a:endParaRPr b="1" sz="1658"/>
          </a:p>
        </p:txBody>
      </p:sp>
      <p:sp>
        <p:nvSpPr>
          <p:cNvPr id="181" name="Google Shape;181;p26"/>
          <p:cNvSpPr txBox="1"/>
          <p:nvPr>
            <p:ph idx="1" type="body"/>
          </p:nvPr>
        </p:nvSpPr>
        <p:spPr>
          <a:xfrm>
            <a:off x="0" y="338400"/>
            <a:ext cx="9144000" cy="48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i="1" lang="en-GB" sz="1500" u="sng">
                <a:solidFill>
                  <a:schemeClr val="dk1"/>
                </a:solidFill>
              </a:rPr>
              <a:t>Container file:</a:t>
            </a:r>
            <a:endParaRPr b="1" i="1" sz="1500" u="sng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 i="1" sz="1500" u="sng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1300">
                <a:solidFill>
                  <a:schemeClr val="dk1"/>
                </a:solidFill>
              </a:rPr>
              <a:t>vim Containerfile</a:t>
            </a:r>
            <a:endParaRPr sz="13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1300">
                <a:solidFill>
                  <a:schemeClr val="dk1"/>
                </a:solidFill>
              </a:rPr>
              <a:t># Use a pinned UBI 8 image</a:t>
            </a:r>
            <a:endParaRPr sz="13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1300">
                <a:solidFill>
                  <a:schemeClr val="dk1"/>
                </a:solidFill>
              </a:rPr>
              <a:t>FROM registry.access.redhat.com/ubi8/ubi:8.7</a:t>
            </a:r>
            <a:endParaRPr sz="13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1300">
                <a:solidFill>
                  <a:schemeClr val="dk1"/>
                </a:solidFill>
              </a:rPr>
              <a:t> </a:t>
            </a:r>
            <a:endParaRPr sz="13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1300">
                <a:solidFill>
                  <a:schemeClr val="dk1"/>
                </a:solidFill>
              </a:rPr>
              <a:t># Set a label</a:t>
            </a:r>
            <a:endParaRPr sz="13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1300">
                <a:solidFill>
                  <a:schemeClr val="dk1"/>
                </a:solidFill>
              </a:rPr>
              <a:t>LABEL maintainer="</a:t>
            </a:r>
            <a:r>
              <a:rPr lang="en-GB" sz="1300" u="sng">
                <a:solidFill>
                  <a:schemeClr val="hlink"/>
                </a:solidFill>
                <a:hlinkClick r:id="rId3"/>
              </a:rPr>
              <a:t>your.email@example.com</a:t>
            </a:r>
            <a:r>
              <a:rPr lang="en-GB" sz="1300">
                <a:solidFill>
                  <a:schemeClr val="dk1"/>
                </a:solidFill>
              </a:rPr>
              <a:t>"</a:t>
            </a:r>
            <a:endParaRPr sz="13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1300">
                <a:solidFill>
                  <a:schemeClr val="dk1"/>
                </a:solidFill>
              </a:rPr>
              <a:t>ADD bad.tar.gz /malicious/				#Consider using RUN with wget/curl for more control if add fails</a:t>
            </a:r>
            <a:endParaRPr sz="13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1300">
                <a:solidFill>
                  <a:schemeClr val="dk1"/>
                </a:solidFill>
              </a:rPr>
              <a:t> </a:t>
            </a:r>
            <a:endParaRPr sz="13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1300">
                <a:solidFill>
                  <a:schemeClr val="dk1"/>
                </a:solidFill>
              </a:rPr>
              <a:t># Run a simple command</a:t>
            </a:r>
            <a:endParaRPr sz="13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1300">
                <a:solidFill>
                  <a:schemeClr val="dk1"/>
                </a:solidFill>
              </a:rPr>
              <a:t>RUN echo "Base image successfully set up" &gt; /tmp/status.txt or RUN find /malicious -type f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1300">
                <a:solidFill>
                  <a:schemeClr val="dk1"/>
                </a:solidFill>
              </a:rPr>
              <a:t>podman build --no-cache -t my-base-image .</a:t>
            </a:r>
            <a:endParaRPr sz="13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i="1" lang="en-GB" sz="1500" u="sng">
                <a:solidFill>
                  <a:schemeClr val="dk1"/>
                </a:solidFill>
              </a:rPr>
              <a:t>Search and pull image:</a:t>
            </a:r>
            <a:endParaRPr b="1" i="1" sz="1700" u="sng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1300">
                <a:solidFill>
                  <a:schemeClr val="dk1"/>
                </a:solidFill>
              </a:rPr>
              <a:t>podman search </a:t>
            </a:r>
            <a:r>
              <a:rPr lang="en-GB" sz="1300">
                <a:solidFill>
                  <a:schemeClr val="hlink"/>
                </a:solidFill>
                <a:uFill>
                  <a:noFill/>
                </a:uFill>
                <a:hlinkClick r:id="rId4"/>
              </a:rPr>
              <a:t>registry.access.redhat.com/ubi8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1300">
                <a:solidFill>
                  <a:schemeClr val="dk1"/>
                </a:solidFill>
              </a:rPr>
              <a:t>podman pull registry.access.redhat.com/ubi8/ubi:8.7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1300">
                <a:solidFill>
                  <a:schemeClr val="dk1"/>
                </a:solidFill>
              </a:rPr>
              <a:t>skopeo inspect docker://</a:t>
            </a:r>
            <a:r>
              <a:rPr lang="en-GB" sz="1300" u="sng">
                <a:solidFill>
                  <a:schemeClr val="hlink"/>
                </a:solidFill>
                <a:hlinkClick r:id="rId5"/>
              </a:rPr>
              <a:t>registry.access.redhat.com/ubi8/ubi:latest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 i="1" sz="1500" u="sng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i="1" lang="en-GB" sz="1500" u="sng">
                <a:solidFill>
                  <a:schemeClr val="dk1"/>
                </a:solidFill>
              </a:rPr>
              <a:t>Running the container: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1300">
                <a:solidFill>
                  <a:schemeClr val="dk1"/>
                </a:solidFill>
              </a:rPr>
              <a:t>podman run --rm my-base-image cat /tmp/status.txt</a:t>
            </a:r>
            <a:endParaRPr sz="13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2225" y="560300"/>
            <a:ext cx="4468301" cy="3609475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7"/>
          <p:cNvSpPr txBox="1"/>
          <p:nvPr/>
        </p:nvSpPr>
        <p:spPr>
          <a:xfrm>
            <a:off x="5229400" y="81225"/>
            <a:ext cx="3839400" cy="49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GB" sz="1300" u="none" cap="none" strike="noStrike">
                <a:solidFill>
                  <a:srgbClr val="4361EE"/>
                </a:solidFill>
                <a:highlight>
                  <a:srgbClr val="141618"/>
                </a:highlight>
                <a:latin typeface="Courier New"/>
                <a:ea typeface="Courier New"/>
                <a:cs typeface="Courier New"/>
                <a:sym typeface="Courier New"/>
              </a:rPr>
              <a:t>FROM alpine:latest</a:t>
            </a:r>
            <a:endParaRPr b="0" i="0" sz="1300" u="none" cap="none" strike="noStrike">
              <a:solidFill>
                <a:srgbClr val="4361EE"/>
              </a:solidFill>
              <a:highlight>
                <a:srgbClr val="14161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GB" sz="1300" u="none" cap="none" strike="noStrike">
                <a:solidFill>
                  <a:srgbClr val="4361EE"/>
                </a:solidFill>
                <a:highlight>
                  <a:srgbClr val="141618"/>
                </a:highlight>
                <a:latin typeface="Courier New"/>
                <a:ea typeface="Courier New"/>
                <a:cs typeface="Courier New"/>
                <a:sym typeface="Courier New"/>
              </a:rPr>
              <a:t>COPY entrypoint.sh /entrypoint.sh</a:t>
            </a:r>
            <a:endParaRPr b="0" i="0" sz="1300" u="none" cap="none" strike="noStrike">
              <a:solidFill>
                <a:srgbClr val="4361EE"/>
              </a:solidFill>
              <a:highlight>
                <a:srgbClr val="14161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GB" sz="1300" u="none" cap="none" strike="noStrike">
                <a:solidFill>
                  <a:srgbClr val="4361EE"/>
                </a:solidFill>
                <a:highlight>
                  <a:srgbClr val="141618"/>
                </a:highlight>
                <a:latin typeface="Courier New"/>
                <a:ea typeface="Courier New"/>
                <a:cs typeface="Courier New"/>
                <a:sym typeface="Courier New"/>
              </a:rPr>
              <a:t>ENTRYPOINT ["/entrypoint.sh"]</a:t>
            </a:r>
            <a:endParaRPr b="0" i="0" sz="1300" u="none" cap="none" strike="noStrike">
              <a:solidFill>
                <a:srgbClr val="4361EE"/>
              </a:solidFill>
              <a:highlight>
                <a:srgbClr val="14161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GB" sz="1300" u="none" cap="none" strike="noStrike">
                <a:solidFill>
                  <a:srgbClr val="4361EE"/>
                </a:solidFill>
                <a:highlight>
                  <a:srgbClr val="141618"/>
                </a:highlight>
                <a:latin typeface="Courier New"/>
                <a:ea typeface="Courier New"/>
                <a:cs typeface="Courier New"/>
                <a:sym typeface="Courier New"/>
              </a:rPr>
              <a:t>CMD ["echo", "Running container"]</a:t>
            </a:r>
            <a:endParaRPr b="0" i="0" sz="1300" u="none" cap="none" strike="noStrike">
              <a:solidFill>
                <a:srgbClr val="4361EE"/>
              </a:solidFill>
              <a:highlight>
                <a:srgbClr val="14161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-GB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Development mode:</a:t>
            </a:r>
            <a:endParaRPr b="1" i="0" sz="1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GB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podman run -e ENV_MODE=development entrypoint-demo</a:t>
            </a:r>
            <a:endParaRPr b="0" i="0" sz="1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-GB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Production mode:</a:t>
            </a:r>
            <a:endParaRPr b="1" i="0" sz="1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GB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podman run -e ENV_MODE=production entrypoint-demo</a:t>
            </a:r>
            <a:endParaRPr b="0" i="0" sz="1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1" i="0" sz="1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-GB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Default mode:</a:t>
            </a:r>
            <a:endParaRPr b="1" i="0" sz="1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GB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podman run entrypoint-demo</a:t>
            </a:r>
            <a:endParaRPr b="0" i="0" sz="1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27"/>
          <p:cNvSpPr txBox="1"/>
          <p:nvPr/>
        </p:nvSpPr>
        <p:spPr>
          <a:xfrm>
            <a:off x="2171875" y="3535850"/>
            <a:ext cx="1610100" cy="4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entrypoint.sh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27"/>
          <p:cNvSpPr txBox="1"/>
          <p:nvPr/>
        </p:nvSpPr>
        <p:spPr>
          <a:xfrm>
            <a:off x="9291550" y="0"/>
            <a:ext cx="2346300" cy="22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If ENV variables aren't recognized: Verify the -e flag syntax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For exec-format errors: Verify line endings (use dos2unix if needed)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EXPOSE instruction documents which ports the container listens on but doesn't actually publish them.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27"/>
          <p:cNvSpPr txBox="1"/>
          <p:nvPr/>
        </p:nvSpPr>
        <p:spPr>
          <a:xfrm>
            <a:off x="0" y="-102700"/>
            <a:ext cx="4468200" cy="6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Environment specific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27"/>
          <p:cNvSpPr txBox="1"/>
          <p:nvPr/>
        </p:nvSpPr>
        <p:spPr>
          <a:xfrm>
            <a:off x="-3049300" y="4169775"/>
            <a:ext cx="51129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podman run entrypoint-demo start production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podman run entrypoint-demo stop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podman run entrypoint-demo invalid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27"/>
          <p:cNvSpPr txBox="1"/>
          <p:nvPr/>
        </p:nvSpPr>
        <p:spPr>
          <a:xfrm>
            <a:off x="-2470475" y="0"/>
            <a:ext cx="2774100" cy="3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GB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Configuration Script</a:t>
            </a:r>
            <a:endParaRPr b="1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#!/bin/bash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# Process arguments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case "$1" in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start)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echo "Starting application with config: ${2:-default}"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;;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stop)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echo "Stopping application gracefully"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;;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*)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echo "Usage: $0 {start|stop} [config]"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exit 1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Esac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7" name="Google Shape;197;p28"/>
          <p:cNvGraphicFramePr/>
          <p:nvPr/>
        </p:nvGraphicFramePr>
        <p:xfrm>
          <a:off x="0" y="297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{9B1E3C87-5CE1-43F5-831D-5833F4B27970}</a:tableStyleId>
              </a:tblPr>
              <a:tblGrid>
                <a:gridCol w="3048000"/>
                <a:gridCol w="3048000"/>
                <a:gridCol w="3048000"/>
              </a:tblGrid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sng" cap="none" strike="noStrike">
                          <a:solidFill>
                            <a:schemeClr val="dk1"/>
                          </a:solidFill>
                        </a:rPr>
                        <a:t>docker-compose.yml</a:t>
                      </a:r>
                      <a:endParaRPr sz="1400" u="sng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GB" sz="1200" u="none" cap="none" strike="noStrike"/>
                        <a:t>version: '3.8'</a:t>
                      </a:r>
                      <a:endParaRPr sz="12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GB" sz="1200" u="none" cap="none" strike="noStrike"/>
                        <a:t>services:</a:t>
                      </a:r>
                      <a:endParaRPr sz="12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GB" sz="1200" u="none" cap="none" strike="noStrike"/>
                        <a:t>  web:</a:t>
                      </a:r>
                      <a:endParaRPr sz="12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GB" sz="1200" u="none" cap="none" strike="noStrike"/>
                        <a:t>    image: docker.io/python:3.9</a:t>
                      </a:r>
                      <a:endParaRPr sz="12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GB" sz="1200" u="none" cap="none" strike="noStrike"/>
                        <a:t>    command: python -m http.server 8000</a:t>
                      </a:r>
                      <a:endParaRPr sz="12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GB" sz="1200" u="none" cap="none" strike="noStrike"/>
                        <a:t>    ports:</a:t>
                      </a:r>
                      <a:endParaRPr sz="12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GB" sz="1200" u="none" cap="none" strike="noStrike"/>
                        <a:t>      - "8000:8000"</a:t>
                      </a:r>
                      <a:endParaRPr sz="12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GB" sz="1200" u="none" cap="none" strike="noStrike"/>
                        <a:t>    volumes:</a:t>
                      </a:r>
                      <a:endParaRPr sz="12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GB" sz="1200" u="none" cap="none" strike="noStrike"/>
                        <a:t>      - ./app:/app</a:t>
                      </a:r>
                      <a:endParaRPr sz="12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GB" sz="1200" u="none" cap="none" strike="noStrike"/>
                        <a:t>    depends_on:</a:t>
                      </a:r>
                      <a:endParaRPr sz="12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GB" sz="1200" u="none" cap="none" strike="noStrike"/>
                        <a:t>      - redis</a:t>
                      </a:r>
                      <a:endParaRPr sz="12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GB" sz="1200" u="none" cap="none" strike="noStrike"/>
                        <a:t>      - db</a:t>
                      </a:r>
                      <a:endParaRPr sz="12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GB" sz="1200" u="none" cap="none" strike="noStrike"/>
                        <a:t>    networks:</a:t>
                      </a:r>
                      <a:endParaRPr sz="12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GB" sz="1200" u="none" cap="none" strike="noStrike"/>
                        <a:t>      - app-network</a:t>
                      </a:r>
                      <a:endParaRPr sz="12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GB" sz="1200" u="none" cap="none" strike="noStrike"/>
                        <a:t>  redis:</a:t>
                      </a:r>
                      <a:endParaRPr sz="12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GB" sz="1200" u="none" cap="none" strike="noStrike"/>
                        <a:t>    image: docker.io/redis:alpine</a:t>
                      </a:r>
                      <a:endParaRPr sz="12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GB" sz="1200" u="none" cap="none" strike="noStrike"/>
                        <a:t>    ports:</a:t>
                      </a:r>
                      <a:endParaRPr sz="12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GB" sz="1200" u="none" cap="none" strike="noStrike"/>
                        <a:t>      - "6379:6379"</a:t>
                      </a:r>
                      <a:endParaRPr sz="12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GB" sz="1200" u="none" cap="none" strike="noStrike"/>
                        <a:t>    volumes:</a:t>
                      </a:r>
                      <a:endParaRPr sz="12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GB" sz="1200" u="none" cap="none" strike="noStrike"/>
                        <a:t>      - redis-data:/data</a:t>
                      </a:r>
                      <a:endParaRPr sz="12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GB" sz="1200" u="none" cap="none" strike="noStrike"/>
                        <a:t>    networks:</a:t>
                      </a:r>
                      <a:endParaRPr sz="12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GB" sz="1200" u="none" cap="none" strike="noStrike"/>
                        <a:t>      - app-network</a:t>
                      </a:r>
                      <a:endParaRPr sz="12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GB" sz="1200" u="none" cap="none" strike="noStrike"/>
                        <a:t>  db:</a:t>
                      </a:r>
                      <a:endParaRPr sz="12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GB" sz="1200" u="none" cap="none" strike="noStrike"/>
                        <a:t>    image: docker.io/postgres:13-alpine</a:t>
                      </a:r>
                      <a:endParaRPr sz="12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GB" sz="1200" u="none" cap="none" strike="noStrike"/>
                        <a:t>    secrets:</a:t>
                      </a:r>
                      <a:endParaRPr sz="12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GB" sz="1200" u="none" cap="none" strike="noStrike"/>
                        <a:t>      - db_password</a:t>
                      </a:r>
                      <a:endParaRPr sz="12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GB" sz="1200" u="none" cap="none" strike="noStrike"/>
                        <a:t>    environment:</a:t>
                      </a:r>
                      <a:endParaRPr sz="12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GB" sz="1200" u="none" cap="none" strike="noStrike"/>
                        <a:t>      POSTGRES_PASSWORD_FILE: /run/secrets/db_password</a:t>
                      </a:r>
                      <a:endParaRPr sz="12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GB" sz="1200" u="none" cap="none" strike="noStrike"/>
                        <a:t>secrets:</a:t>
                      </a:r>
                      <a:endParaRPr sz="12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GB" sz="1200" u="none" cap="none" strike="noStrike"/>
                        <a:t>  db_password:</a:t>
                      </a:r>
                      <a:endParaRPr sz="12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GB" sz="1200" u="none" cap="none" strike="noStrike"/>
                        <a:t>    external: true</a:t>
                      </a:r>
                      <a:endParaRPr sz="12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GB" sz="1200" u="none" cap="none" strike="noStrike"/>
                        <a:t>    environment:</a:t>
                      </a:r>
                      <a:endParaRPr sz="12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GB" sz="1200" u="none" cap="none" strike="noStrike"/>
                        <a:t>      POSTGRES_PASSWORD: example</a:t>
                      </a:r>
                      <a:endParaRPr sz="12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GB" sz="1200" u="none" cap="none" strike="noStrike"/>
                        <a:t>    volumes:</a:t>
                      </a:r>
                      <a:endParaRPr sz="12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GB" sz="1200" u="none" cap="none" strike="noStrike"/>
                        <a:t>      - postgres-data:/var/lib/postgresql/data</a:t>
                      </a:r>
                      <a:endParaRPr sz="12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GB" sz="1200" u="none" cap="none" strike="noStrike"/>
                        <a:t>    networks:</a:t>
                      </a:r>
                      <a:endParaRPr sz="12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GB" sz="1200" u="none" cap="none" strike="noStrike"/>
                        <a:t>      - app-network</a:t>
                      </a:r>
                      <a:endParaRPr sz="12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GB" sz="1200" u="none" cap="none" strike="noStrike"/>
                        <a:t>volumes:</a:t>
                      </a:r>
                      <a:endParaRPr sz="12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GB" sz="1200" u="none" cap="none" strike="noStrike"/>
                        <a:t>  redis-data:</a:t>
                      </a:r>
                      <a:endParaRPr sz="12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GB" sz="1200" u="none" cap="none" strike="noStrike"/>
                        <a:t>  postgres-data:</a:t>
                      </a:r>
                      <a:endParaRPr sz="12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GB" sz="1200" u="none" cap="none" strike="noStrike"/>
                        <a:t>networks:</a:t>
                      </a:r>
                      <a:endParaRPr sz="12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GB" sz="1200" u="none" cap="none" strike="noStrike"/>
                        <a:t>  app-network:</a:t>
                      </a:r>
                      <a:endParaRPr sz="12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GB" sz="1200" u="none" cap="none" strike="noStrike"/>
                        <a:t>    driver: bridge</a:t>
                      </a:r>
                      <a:endParaRPr sz="12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3048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●"/>
                      </a:pPr>
                      <a:r>
                        <a:rPr lang="en-GB" sz="1200" u="none" cap="none" strike="noStrike">
                          <a:solidFill>
                            <a:schemeClr val="dk1"/>
                          </a:solidFill>
                        </a:rPr>
                        <a:t>podman-compose up -d</a:t>
                      </a:r>
                      <a:endParaRPr sz="12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-3048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●"/>
                      </a:pPr>
                      <a:r>
                        <a:rPr lang="en-GB" sz="1200" u="none" cap="none" strike="noStrike">
                          <a:solidFill>
                            <a:schemeClr val="dk1"/>
                          </a:solidFill>
                        </a:rPr>
                        <a:t>podman ps</a:t>
                      </a:r>
                      <a:endParaRPr sz="12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-3048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●"/>
                      </a:pPr>
                      <a:r>
                        <a:rPr lang="en-GB" sz="1200" u="none" cap="none" strike="noStrike">
                          <a:solidFill>
                            <a:schemeClr val="dk1"/>
                          </a:solidFill>
                        </a:rPr>
                        <a:t>curl </a:t>
                      </a:r>
                      <a:r>
                        <a:rPr lang="en-GB" sz="1200" u="sng" cap="none" strike="noStrike">
                          <a:solidFill>
                            <a:schemeClr val="hlink"/>
                          </a:solidFill>
                          <a:hlinkClick r:id="rId3"/>
                        </a:rPr>
                        <a:t>http://localhost:8000</a:t>
                      </a:r>
                      <a:endParaRPr sz="12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-3048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●"/>
                      </a:pPr>
                      <a:r>
                        <a:rPr lang="en-GB" sz="1200" u="none" cap="none" strike="noStrike">
                          <a:solidFill>
                            <a:schemeClr val="dk1"/>
                          </a:solidFill>
                        </a:rPr>
                        <a:t>sudo setsebool -P container_manage_cgroup true</a:t>
                      </a:r>
                      <a:endParaRPr sz="12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GB" sz="1200" u="none" cap="none" strike="noStrike">
                          <a:solidFill>
                            <a:schemeClr val="dk1"/>
                          </a:solidFill>
                        </a:rPr>
                        <a:t>(Permission errors)</a:t>
                      </a:r>
                      <a:endParaRPr sz="12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-3048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●"/>
                      </a:pPr>
                      <a:r>
                        <a:rPr lang="en-GB" sz="1200" u="none" cap="none" strike="noStrike">
                          <a:solidFill>
                            <a:schemeClr val="dk1"/>
                          </a:solidFill>
                        </a:rPr>
                        <a:t>podman kube generate --service -f k8s-deployment.yaml web redis db</a:t>
                      </a:r>
                      <a:endParaRPr sz="12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-3048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●"/>
                      </a:pPr>
                      <a:r>
                        <a:rPr lang="en-GB" sz="1200" u="none" cap="none" strike="noStrike">
                          <a:solidFill>
                            <a:schemeClr val="dk1"/>
                          </a:solidFill>
                        </a:rPr>
                        <a:t>podman play kube k8s-deployment.yaml</a:t>
                      </a:r>
                      <a:endParaRPr sz="12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-3048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●"/>
                      </a:pPr>
                      <a:r>
                        <a:rPr lang="en-GB" sz="1200" u="none" cap="none" strike="noStrike">
                          <a:solidFill>
                            <a:schemeClr val="dk1"/>
                          </a:solidFill>
                        </a:rPr>
                        <a:t>podman pod ps</a:t>
                      </a:r>
                      <a:endParaRPr sz="12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98" name="Google Shape;198;p28"/>
          <p:cNvSpPr txBox="1"/>
          <p:nvPr>
            <p:ph type="title"/>
          </p:nvPr>
        </p:nvSpPr>
        <p:spPr>
          <a:xfrm>
            <a:off x="-36100" y="-87375"/>
            <a:ext cx="8520600" cy="42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-GB" sz="1400">
                <a:solidFill>
                  <a:srgbClr val="000000"/>
                </a:solidFill>
              </a:rPr>
              <a:t>Multi-container-app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3" name="Google Shape;203;p29"/>
          <p:cNvGraphicFramePr/>
          <p:nvPr/>
        </p:nvGraphicFramePr>
        <p:xfrm>
          <a:off x="0" y="62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{9B1E3C87-5CE1-43F5-831D-5833F4B27970}</a:tableStyleId>
              </a:tblPr>
              <a:tblGrid>
                <a:gridCol w="3048000"/>
                <a:gridCol w="3048000"/>
                <a:gridCol w="3048000"/>
              </a:tblGrid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b="1" lang="en-GB" sz="1050" u="none" cap="none" strike="noStrike"/>
                        <a:t>docker-compose.yml</a:t>
                      </a:r>
                      <a:endParaRPr b="1" sz="105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t/>
                      </a:r>
                      <a:endParaRPr sz="105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lang="en-GB" sz="1050" u="none" cap="none" strike="noStrike"/>
                        <a:t>version: '3.8'</a:t>
                      </a:r>
                      <a:endParaRPr sz="105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t/>
                      </a:r>
                      <a:endParaRPr sz="105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lang="en-GB" sz="1050" u="none" cap="none" strike="noStrike"/>
                        <a:t>services:</a:t>
                      </a:r>
                      <a:endParaRPr sz="105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lang="en-GB" sz="1050" u="none" cap="none" strike="noStrike"/>
                        <a:t>  db:</a:t>
                      </a:r>
                      <a:endParaRPr sz="105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lang="en-GB" sz="1050" u="none" cap="none" strike="noStrike"/>
                        <a:t>    image: postgres:15-alpine</a:t>
                      </a:r>
                      <a:endParaRPr sz="105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lang="en-GB" sz="1050" u="none" cap="none" strike="noStrike"/>
                        <a:t>    environment:</a:t>
                      </a:r>
                      <a:endParaRPr sz="105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lang="en-GB" sz="1050" u="none" cap="none" strike="noStrike"/>
                        <a:t>      POSTGRES_PASSWORD: example</a:t>
                      </a:r>
                      <a:endParaRPr sz="105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lang="en-GB" sz="1050" u="none" cap="none" strike="noStrike"/>
                        <a:t>    healthcheck:</a:t>
                      </a:r>
                      <a:endParaRPr sz="105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lang="en-GB" sz="1050" u="none" cap="none" strike="noStrike"/>
                        <a:t>      test: ["CMD-SHELL", "pg_isready -U postgres"]</a:t>
                      </a:r>
                      <a:endParaRPr sz="105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lang="en-GB" sz="1050" u="none" cap="none" strike="noStrike"/>
                        <a:t>      interval: 5s</a:t>
                      </a:r>
                      <a:endParaRPr sz="105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lang="en-GB" sz="1050" u="none" cap="none" strike="noStrike"/>
                        <a:t>      timeout: 5s</a:t>
                      </a:r>
                      <a:endParaRPr sz="105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lang="en-GB" sz="1050" u="none" cap="none" strike="noStrike"/>
                        <a:t>      retries: 5</a:t>
                      </a:r>
                      <a:endParaRPr sz="105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t/>
                      </a:r>
                      <a:endParaRPr sz="105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lang="en-GB" sz="1050" u="none" cap="none" strike="noStrike"/>
                        <a:t>  app:</a:t>
                      </a:r>
                      <a:endParaRPr sz="105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lang="en-GB" sz="1050" u="none" cap="none" strike="noStrike"/>
                        <a:t>    image: python:3.9-alpine</a:t>
                      </a:r>
                      <a:endParaRPr sz="105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lang="en-GB" sz="1050" u="none" cap="none" strike="noStrike"/>
                        <a:t>    build: .</a:t>
                      </a:r>
                      <a:endParaRPr sz="105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lang="en-GB" sz="1050" u="none" cap="none" strike="noStrike"/>
                        <a:t>    volumes:</a:t>
                      </a:r>
                      <a:endParaRPr sz="105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lang="en-GB" sz="1050" u="none" cap="none" strike="noStrike"/>
                        <a:t>      - ./healthcheck.sh:/healthcheck.sh</a:t>
                      </a:r>
                      <a:endParaRPr sz="105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lang="en-GB" sz="1050" u="none" cap="none" strike="noStrike"/>
                        <a:t>    healthcheck:</a:t>
                      </a:r>
                      <a:endParaRPr sz="105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lang="en-GB" sz="1050" u="none" cap="none" strike="noStrike"/>
                        <a:t>      test: ["CMD", "/healthcheck.sh"]</a:t>
                      </a:r>
                      <a:endParaRPr sz="105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lang="en-GB" sz="1050" u="none" cap="none" strike="noStrike"/>
                        <a:t>      interval: 10s</a:t>
                      </a:r>
                      <a:endParaRPr sz="105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lang="en-GB" sz="1050" u="none" cap="none" strike="noStrike"/>
                        <a:t>      timeout: 5s</a:t>
                      </a:r>
                      <a:endParaRPr sz="105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lang="en-GB" sz="1050" u="none" cap="none" strike="noStrike"/>
                        <a:t>      retries: 3</a:t>
                      </a:r>
                      <a:endParaRPr sz="105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lang="en-GB" sz="1050" u="none" cap="none" strike="noStrike"/>
                        <a:t>    depends_on:</a:t>
                      </a:r>
                      <a:endParaRPr sz="105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lang="en-GB" sz="1050" u="none" cap="none" strike="noStrike"/>
                        <a:t>      db:</a:t>
                      </a:r>
                      <a:endParaRPr sz="105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lang="en-GB" sz="1050" u="none" cap="none" strike="noStrike"/>
                        <a:t>        condition: service_healthy</a:t>
                      </a:r>
                      <a:endParaRPr sz="105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lang="en-GB" sz="1050" u="none" cap="none" strike="noStrike"/>
                        <a:t>    environment:</a:t>
                      </a:r>
                      <a:endParaRPr sz="105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lang="en-GB" sz="1050" u="none" cap="none" strike="noStrike"/>
                        <a:t>      POSTGRES_PASSWORD: example</a:t>
                      </a:r>
                      <a:endParaRPr sz="105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50" u="none" cap="none" strike="noStrike"/>
                        <a:t>web:</a:t>
                      </a:r>
                      <a:endParaRPr sz="115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50" u="none" cap="none" strike="noStrike"/>
                        <a:t>    image: nginx:alpine</a:t>
                      </a:r>
                      <a:endParaRPr sz="115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50" u="none" cap="none" strike="noStrike"/>
                        <a:t>    ports:</a:t>
                      </a:r>
                      <a:endParaRPr sz="115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50" u="none" cap="none" strike="noStrike"/>
                        <a:t>      - "8080:80"</a:t>
                      </a:r>
                      <a:endParaRPr sz="115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50" u="none" cap="none" strike="noStrike"/>
                        <a:t>    depends_on:</a:t>
                      </a:r>
                      <a:endParaRPr sz="115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50" u="none" cap="none" strike="noStrike"/>
                        <a:t>      db:</a:t>
                      </a:r>
                      <a:endParaRPr sz="115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50"/>
                        <a:buFont typeface="Arial"/>
                        <a:buNone/>
                      </a:pPr>
                      <a:r>
                        <a:rPr lang="en-GB" sz="1150" u="none" cap="none" strike="noStrike"/>
                        <a:t>        condition: service_healthy</a:t>
                      </a:r>
                      <a:endParaRPr sz="115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50"/>
                        <a:buFont typeface="Arial"/>
                        <a:buNone/>
                      </a:pPr>
                      <a:r>
                        <a:t/>
                      </a:r>
                      <a:endParaRPr sz="115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50"/>
                        <a:buFont typeface="Arial"/>
                        <a:buNone/>
                      </a:pPr>
                      <a:r>
                        <a:rPr lang="en-GB" sz="1150" u="none" cap="none" strike="noStrike"/>
                        <a:t>podman-compose up -d</a:t>
                      </a:r>
                      <a:endParaRPr sz="115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50"/>
                        <a:buFont typeface="Arial"/>
                        <a:buNone/>
                      </a:pPr>
                      <a:r>
                        <a:rPr lang="en-GB" sz="1150" u="none" cap="none" strike="noStrike"/>
                        <a:t>podman-compose up --build</a:t>
                      </a:r>
                      <a:endParaRPr sz="115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50"/>
                        <a:buFont typeface="Arial"/>
                        <a:buNone/>
                      </a:pPr>
                      <a:r>
                        <a:t/>
                      </a:r>
                      <a:endParaRPr sz="115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50"/>
                        <a:buFont typeface="Arial"/>
                        <a:buNone/>
                      </a:pPr>
                      <a:r>
                        <a:rPr b="1" lang="en-GB" sz="1150" u="none" cap="none" strike="noStrike"/>
                        <a:t>healthcheck.sh</a:t>
                      </a:r>
                      <a:endParaRPr b="1" sz="115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50"/>
                        <a:buFont typeface="Arial"/>
                        <a:buNone/>
                      </a:pPr>
                      <a:r>
                        <a:rPr lang="en-GB" sz="1150" u="none" cap="none" strike="noStrike"/>
                        <a:t>#!/bin/sh</a:t>
                      </a:r>
                      <a:endParaRPr sz="115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50"/>
                        <a:buFont typeface="Arial"/>
                        <a:buNone/>
                      </a:pPr>
                      <a:r>
                        <a:rPr lang="en-GB" sz="1150" u="none" cap="none" strike="noStrike"/>
                        <a:t># Check if database is reachable</a:t>
                      </a:r>
                      <a:endParaRPr sz="115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50"/>
                        <a:buFont typeface="Arial"/>
                        <a:buNone/>
                      </a:pPr>
                      <a:r>
                        <a:rPr lang="en-GB" sz="1150" u="none" cap="none" strike="noStrike"/>
                        <a:t>if curl -s http://db:5432 | grep -q 'PostgreSQL'; then</a:t>
                      </a:r>
                      <a:endParaRPr sz="115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50"/>
                        <a:buFont typeface="Arial"/>
                        <a:buNone/>
                      </a:pPr>
                      <a:r>
                        <a:rPr lang="en-GB" sz="1150" u="none" cap="none" strike="noStrike"/>
                        <a:t>  exit 0</a:t>
                      </a:r>
                      <a:endParaRPr sz="115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50"/>
                        <a:buFont typeface="Arial"/>
                        <a:buNone/>
                      </a:pPr>
                      <a:r>
                        <a:rPr lang="en-GB" sz="1150" u="none" cap="none" strike="noStrike"/>
                        <a:t>else</a:t>
                      </a:r>
                      <a:endParaRPr sz="115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50"/>
                        <a:buFont typeface="Arial"/>
                        <a:buNone/>
                      </a:pPr>
                      <a:r>
                        <a:rPr lang="en-GB" sz="1150" u="none" cap="none" strike="noStrike"/>
                        <a:t>  exit 1</a:t>
                      </a:r>
                      <a:endParaRPr sz="115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50"/>
                        <a:buFont typeface="Arial"/>
                        <a:buNone/>
                      </a:pPr>
                      <a:r>
                        <a:rPr lang="en-GB" sz="1150" u="none" cap="none" strike="noStrike"/>
                        <a:t>fi</a:t>
                      </a:r>
                      <a:endParaRPr sz="115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50"/>
                        <a:buFont typeface="Arial"/>
                        <a:buNone/>
                      </a:pPr>
                      <a:r>
                        <a:rPr lang="en-GB" sz="1150" u="none" cap="none" strike="noStrike"/>
                        <a:t>chmod +x healthcheck.sh</a:t>
                      </a:r>
                      <a:endParaRPr sz="115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5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50"/>
                        <a:buFont typeface="Arial"/>
                        <a:buNone/>
                      </a:pPr>
                      <a:r>
                        <a:rPr b="1" lang="en-GB" sz="1150" u="none" cap="none" strike="noStrike"/>
                        <a:t>entrypoint.sh</a:t>
                      </a:r>
                      <a:endParaRPr sz="11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u="none" cap="none" strike="noStrike"/>
                        <a:t>#!/bin/sh</a:t>
                      </a:r>
                      <a:endParaRPr sz="11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u="none" cap="none" strike="noStrike"/>
                        <a:t># Retry parameters</a:t>
                      </a:r>
                      <a:endParaRPr sz="11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u="none" cap="none" strike="noStrike"/>
                        <a:t>max_retries=5</a:t>
                      </a:r>
                      <a:endParaRPr sz="11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u="none" cap="none" strike="noStrike"/>
                        <a:t>retry_delay=5</a:t>
                      </a:r>
                      <a:endParaRPr sz="11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u="none" cap="none" strike="noStrike"/>
                        <a:t># Wait for database</a:t>
                      </a:r>
                      <a:endParaRPr sz="11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u="none" cap="none" strike="noStrike"/>
                        <a:t>for i in $(seq 1 $max_retries); do</a:t>
                      </a:r>
                      <a:endParaRPr sz="11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u="none" cap="none" strike="noStrike"/>
                        <a:t>  if nc -z db 5432; then</a:t>
                      </a:r>
                      <a:endParaRPr sz="11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u="none" cap="none" strike="noStrike"/>
                        <a:t>    echo "Database is ready!"</a:t>
                      </a:r>
                      <a:endParaRPr sz="11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u="none" cap="none" strike="noStrike"/>
                        <a:t>    exec "$@"</a:t>
                      </a:r>
                      <a:endParaRPr sz="11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u="none" cap="none" strike="noStrike"/>
                        <a:t>    break</a:t>
                      </a:r>
                      <a:endParaRPr sz="11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u="none" cap="none" strike="noStrike"/>
                        <a:t>  else</a:t>
                      </a:r>
                      <a:endParaRPr sz="11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u="none" cap="none" strike="noStrike"/>
                        <a:t>    echo "Waiting for database... Attempt $i/$max_retries"</a:t>
                      </a:r>
                      <a:endParaRPr sz="11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u="none" cap="none" strike="noStrike"/>
                        <a:t>    sleep $retry_delay</a:t>
                      </a:r>
                      <a:endParaRPr sz="11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u="none" cap="none" strike="noStrike"/>
                        <a:t>  fi</a:t>
                      </a:r>
                      <a:endParaRPr sz="11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u="none" cap="none" strike="noStrike"/>
                        <a:t>done</a:t>
                      </a:r>
                      <a:endParaRPr sz="11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u="none" cap="none" strike="noStrike"/>
                        <a:t>echo "Failed to connect to database after $max_retries attempts"</a:t>
                      </a:r>
                      <a:endParaRPr sz="11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u="none" cap="none" strike="noStrike"/>
                        <a:t>exit 1</a:t>
                      </a:r>
                      <a:endParaRPr sz="11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u="none" cap="none" strike="noStrike"/>
                        <a:t>chmod +x entrypoint.sh</a:t>
                      </a:r>
                      <a:endParaRPr sz="11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204" name="Google Shape;204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824425" y="433150"/>
            <a:ext cx="2860525" cy="4710350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29"/>
          <p:cNvSpPr txBox="1"/>
          <p:nvPr/>
        </p:nvSpPr>
        <p:spPr>
          <a:xfrm>
            <a:off x="-2054287" y="161350"/>
            <a:ext cx="1209300" cy="3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0"/>
              <a:buFont typeface="Arial"/>
              <a:buNone/>
            </a:pPr>
            <a:r>
              <a:rPr b="1" i="0" lang="en-GB" sz="11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app.py</a:t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6" name="Google Shape;206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199450" y="269775"/>
            <a:ext cx="2481025" cy="1579750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29"/>
          <p:cNvSpPr txBox="1"/>
          <p:nvPr/>
        </p:nvSpPr>
        <p:spPr>
          <a:xfrm>
            <a:off x="9860300" y="0"/>
            <a:ext cx="1533900" cy="2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GB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Dockerfile</a:t>
            </a:r>
            <a:endParaRPr b="1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8" name="Google Shape;208;p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029950" y="3916275"/>
            <a:ext cx="3124200" cy="1227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2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096000" y="3916275"/>
            <a:ext cx="3048000" cy="1227225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9"/>
          <p:cNvSpPr txBox="1"/>
          <p:nvPr/>
        </p:nvSpPr>
        <p:spPr>
          <a:xfrm>
            <a:off x="9127250" y="2681825"/>
            <a:ext cx="3000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rgbClr val="4361EE"/>
                </a:solidFill>
                <a:highlight>
                  <a:srgbClr val="141618"/>
                </a:highlight>
                <a:latin typeface="Courier New"/>
                <a:ea typeface="Courier New"/>
                <a:cs typeface="Courier New"/>
                <a:sym typeface="Courier New"/>
              </a:rPr>
              <a:t>podman-compose down</a:t>
            </a:r>
            <a:endParaRPr b="0" i="0" sz="1200" u="none" cap="none" strike="noStrike">
              <a:solidFill>
                <a:srgbClr val="4361EE"/>
              </a:solidFill>
              <a:highlight>
                <a:srgbClr val="14161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rgbClr val="4361EE"/>
                </a:solidFill>
                <a:highlight>
                  <a:srgbClr val="141618"/>
                </a:highlight>
                <a:latin typeface="Courier New"/>
                <a:ea typeface="Courier New"/>
                <a:cs typeface="Courier New"/>
                <a:sym typeface="Courier New"/>
              </a:rPr>
              <a:t>podman system prune -f</a:t>
            </a:r>
            <a:endParaRPr b="0" i="0" sz="1200" u="none" cap="none" strike="noStrike">
              <a:solidFill>
                <a:srgbClr val="4361EE"/>
              </a:solidFill>
              <a:highlight>
                <a:srgbClr val="141618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11" name="Google Shape;211;p29"/>
          <p:cNvSpPr txBox="1"/>
          <p:nvPr/>
        </p:nvSpPr>
        <p:spPr>
          <a:xfrm>
            <a:off x="9199450" y="2530100"/>
            <a:ext cx="1907100" cy="2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GB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Remove all resources</a:t>
            </a:r>
            <a:endParaRPr b="1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6100" y="0"/>
            <a:ext cx="4827674" cy="2508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24390" y="1826000"/>
            <a:ext cx="4419610" cy="3246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3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2400" y="2660975"/>
            <a:ext cx="4419590" cy="18027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6650" y="199713"/>
            <a:ext cx="7315200" cy="1895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99675" y="2095199"/>
            <a:ext cx="5683200" cy="300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 sz="33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GB" sz="3300">
                <a:solidFill>
                  <a:schemeClr val="dk1"/>
                </a:solidFill>
              </a:rPr>
              <a:t>PODMAN</a:t>
            </a:r>
            <a:endParaRPr b="1" sz="33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2"/>
          <p:cNvSpPr txBox="1"/>
          <p:nvPr>
            <p:ph idx="1" type="body"/>
          </p:nvPr>
        </p:nvSpPr>
        <p:spPr>
          <a:xfrm>
            <a:off x="0" y="-18000"/>
            <a:ext cx="9144000" cy="51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GB">
                <a:solidFill>
                  <a:schemeClr val="dk1"/>
                </a:solidFill>
              </a:rPr>
              <a:t>Pods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i="1" lang="en-GB" sz="1400" u="sng">
                <a:solidFill>
                  <a:schemeClr val="dk1"/>
                </a:solidFill>
              </a:rPr>
              <a:t>Running a pod:</a:t>
            </a:r>
            <a:endParaRPr b="1" i="1" sz="1400" u="sng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GB" sz="1400">
                <a:solidFill>
                  <a:schemeClr val="dk1"/>
                </a:solidFill>
              </a:rPr>
              <a:t>podman pod create --name demo-pod -p 8080:80</a:t>
            </a:r>
            <a:endParaRPr sz="14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 sz="1200">
                <a:solidFill>
                  <a:schemeClr val="dk1"/>
                </a:solidFill>
              </a:rPr>
              <a:t>podman run -d --pod demo-pod --name redis-container </a:t>
            </a:r>
            <a:r>
              <a:rPr lang="en-GB" sz="1200" u="sng">
                <a:solidFill>
                  <a:schemeClr val="hlink"/>
                </a:solidFill>
                <a:hlinkClick r:id="rId3"/>
              </a:rPr>
              <a:t>docker.io/library/redis:alpine</a:t>
            </a:r>
            <a:r>
              <a:rPr lang="en-GB" sz="1300">
                <a:solidFill>
                  <a:schemeClr val="dk1"/>
                </a:solidFill>
              </a:rPr>
              <a:t>   (Run multiple containers in a pod)</a:t>
            </a:r>
            <a:endParaRPr sz="13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GB" sz="1400">
                <a:solidFill>
                  <a:schemeClr val="dk1"/>
                </a:solidFill>
              </a:rPr>
              <a:t>podman volume create shared-vol							      (Create shared volume)</a:t>
            </a:r>
            <a:endParaRPr sz="1400">
              <a:solidFill>
                <a:schemeClr val="dk1"/>
              </a:solidFill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1400">
                <a:solidFill>
                  <a:schemeClr val="dk1"/>
                </a:solidFill>
              </a:rPr>
              <a:t>podman run -d --pod demo-pod --name nginx2 \ -v shared-vol:/data </a:t>
            </a:r>
            <a:r>
              <a:rPr lang="en-GB" sz="1400" u="sng">
                <a:solidFill>
                  <a:schemeClr val="hlink"/>
                </a:solidFill>
                <a:hlinkClick r:id="rId4"/>
              </a:rPr>
              <a:t>docker.io/library/nginx:alpine</a:t>
            </a:r>
            <a:endParaRPr sz="1400">
              <a:solidFill>
                <a:schemeClr val="dk1"/>
              </a:solidFill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1400">
                <a:solidFill>
                  <a:schemeClr val="dk1"/>
                </a:solidFill>
              </a:rPr>
              <a:t>podman run -d --pod demo-pod --name redis2 \ -v shared-vol:/data docker.io/library/redis:alpine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i="1" lang="en-GB" sz="1400" u="sng">
                <a:solidFill>
                  <a:schemeClr val="dk1"/>
                </a:solidFill>
              </a:rPr>
              <a:t>Checking a pod:</a:t>
            </a:r>
            <a:endParaRPr b="1" i="1" sz="1400" u="sng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00">
                <a:solidFill>
                  <a:schemeClr val="dk1"/>
                </a:solidFill>
              </a:rPr>
              <a:t>podman pod list										               (Verify pod creation)</a:t>
            </a:r>
            <a:endParaRPr b="1" i="1" sz="1400" u="sng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1400">
                <a:solidFill>
                  <a:schemeClr val="dk1"/>
                </a:solidFill>
              </a:rPr>
              <a:t>podman ps --pod										         	      (Verify the container is running)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1400">
                <a:solidFill>
                  <a:schemeClr val="dk1"/>
                </a:solidFill>
              </a:rPr>
              <a:t>podman pod inspect demo-pod | jq '.Containers[].Names'				      (Verify the containers are running)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00">
                <a:solidFill>
                  <a:schemeClr val="dk1"/>
                </a:solidFill>
              </a:rPr>
              <a:t>podman port demo-pod									      (View Port mappings)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1400">
                <a:solidFill>
                  <a:schemeClr val="dk1"/>
                </a:solidFill>
              </a:rPr>
              <a:t>podman pod inspect demo-pod | jq '.InfraConfig.NetworkOptions'		      (Check pod IP address)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1000">
                <a:solidFill>
                  <a:schemeClr val="dk1"/>
                </a:solidFill>
              </a:rPr>
              <a:t>podman exec -it nginx-container sh, ping redis-container</a:t>
            </a:r>
            <a:r>
              <a:rPr lang="en-GB" sz="1400">
                <a:solidFill>
                  <a:schemeClr val="dk1"/>
                </a:solidFill>
              </a:rPr>
              <a:t> 	   </a:t>
            </a:r>
            <a:r>
              <a:rPr lang="en-GB" sz="1000">
                <a:solidFill>
                  <a:schemeClr val="dk1"/>
                </a:solidFill>
              </a:rPr>
              <a:t>(Containers in a pod share the same network, namespace, can communicate via localhost)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1400">
                <a:solidFill>
                  <a:schemeClr val="dk1"/>
                </a:solidFill>
              </a:rPr>
              <a:t>podman exec -it nginx2 touch /data/testfile, podman exec -it redis2 ls /data	      (Verify volume sharing)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1400">
                <a:solidFill>
                  <a:schemeClr val="dk1"/>
                </a:solidFill>
              </a:rPr>
              <a:t>podman logs &lt;container_name&gt;								      (If pods fail to start)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1400">
                <a:solidFill>
                  <a:schemeClr val="dk1"/>
                </a:solidFill>
              </a:rPr>
              <a:t>sudo firewall-cmd --list-ports									      (If network issues)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1400">
                <a:solidFill>
                  <a:schemeClr val="dk1"/>
                </a:solidFill>
              </a:rPr>
              <a:t>podman healthcheck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i="1" lang="en-GB" sz="1400" u="sng">
                <a:solidFill>
                  <a:schemeClr val="dk1"/>
                </a:solidFill>
              </a:rPr>
              <a:t>Cleaning up: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1400">
                <a:solidFill>
                  <a:schemeClr val="dk1"/>
                </a:solidFill>
              </a:rPr>
              <a:t>podman pod rm -f demo-pod										(Cleanup failed pods)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1400">
                <a:solidFill>
                  <a:schemeClr val="dk1"/>
                </a:solidFill>
              </a:rPr>
              <a:t>podman volume rm shared-vol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230" name="Google Shape;230;p32"/>
          <p:cNvSpPr txBox="1"/>
          <p:nvPr/>
        </p:nvSpPr>
        <p:spPr>
          <a:xfrm>
            <a:off x="-2846100" y="243700"/>
            <a:ext cx="2846100" cy="3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-GB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simple-pod.yaml</a:t>
            </a:r>
            <a:endParaRPr b="1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GB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apiVersion: v1</a:t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GB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kind: Pod</a:t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GB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metadata:</a:t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GB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name: nginx-pod</a:t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GB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labels:</a:t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GB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app: nginx</a:t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GB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spec:</a:t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GB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containers:</a:t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GB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- name: nginx-container</a:t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GB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image: nginx:latest</a:t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GB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ports:</a:t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GB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- containerPort: 80</a:t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1" lang="en-GB" sz="1500" u="sng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Deploy pods:</a:t>
            </a:r>
            <a:endParaRPr b="1" i="1" sz="1500" u="sng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b="0" i="0" lang="en-GB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kubectl apply -f simple-pod.yaml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b="0" i="0" lang="en-GB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kubectl port-forward nginx-pod 8080:80, </a:t>
            </a:r>
            <a:r>
              <a:rPr b="0" i="0" lang="en-GB" sz="11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http://localhost:8080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3"/>
          <p:cNvSpPr txBox="1"/>
          <p:nvPr>
            <p:ph idx="1" type="body"/>
          </p:nvPr>
        </p:nvSpPr>
        <p:spPr>
          <a:xfrm>
            <a:off x="311700" y="1822775"/>
            <a:ext cx="8520600" cy="27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GB" sz="3300"/>
              <a:t>KUBERNETES</a:t>
            </a:r>
            <a:endParaRPr b="1" sz="3300"/>
          </a:p>
        </p:txBody>
      </p:sp>
      <p:pic>
        <p:nvPicPr>
          <p:cNvPr id="236" name="Google Shape;236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52400"/>
            <a:ext cx="5092276" cy="151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97076" y="152400"/>
            <a:ext cx="3122691" cy="151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3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077075" y="2633663"/>
            <a:ext cx="3086100" cy="151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oogle Shape;243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5850" y="45050"/>
            <a:ext cx="8112301" cy="505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35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3500">
                <a:solidFill>
                  <a:schemeClr val="dk1"/>
                </a:solidFill>
              </a:rPr>
              <a:t>Kubernetes Installation</a:t>
            </a:r>
            <a:endParaRPr sz="3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6"/>
          <p:cNvSpPr txBox="1"/>
          <p:nvPr>
            <p:ph type="title"/>
          </p:nvPr>
        </p:nvSpPr>
        <p:spPr>
          <a:xfrm>
            <a:off x="0" y="-96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GB"/>
              <a:t>Prep system</a:t>
            </a:r>
            <a:endParaRPr/>
          </a:p>
        </p:txBody>
      </p:sp>
      <p:sp>
        <p:nvSpPr>
          <p:cNvPr id="254" name="Google Shape;254;p36"/>
          <p:cNvSpPr txBox="1"/>
          <p:nvPr/>
        </p:nvSpPr>
        <p:spPr>
          <a:xfrm>
            <a:off x="-2598825" y="162425"/>
            <a:ext cx="2535600" cy="25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-GB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Prep system for installation:</a:t>
            </a:r>
            <a:endParaRPr b="1" i="0" sz="1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1.Update system packages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 Disable swap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3. Configure kernel modules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4. Configure system params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5" name="Google Shape;255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75" y="395563"/>
            <a:ext cx="4675986" cy="213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2400" y="2680587"/>
            <a:ext cx="4598261" cy="23105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3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881561" y="0"/>
            <a:ext cx="4088539" cy="24310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3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903050" y="2583425"/>
            <a:ext cx="4030400" cy="2523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7"/>
          <p:cNvSpPr txBox="1"/>
          <p:nvPr>
            <p:ph type="title"/>
          </p:nvPr>
        </p:nvSpPr>
        <p:spPr>
          <a:xfrm>
            <a:off x="0" y="-1034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GB"/>
              <a:t>Installing container runtime</a:t>
            </a:r>
            <a:endParaRPr/>
          </a:p>
        </p:txBody>
      </p:sp>
      <p:sp>
        <p:nvSpPr>
          <p:cNvPr id="264" name="Google Shape;264;p37"/>
          <p:cNvSpPr txBox="1"/>
          <p:nvPr/>
        </p:nvSpPr>
        <p:spPr>
          <a:xfrm>
            <a:off x="-2526625" y="590550"/>
            <a:ext cx="2526600" cy="200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GB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Installing container runtime</a:t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AutoNum type="arabicPeriod"/>
            </a:pPr>
            <a:r>
              <a:rPr b="0" i="0" lang="en-GB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Install containerd</a:t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AutoNum type="arabicPeriod"/>
            </a:pPr>
            <a:r>
              <a:rPr b="0" i="0" lang="en-GB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Configure containerd</a:t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5" name="Google Shape;265;p37"/>
          <p:cNvPicPr preferRelativeResize="0"/>
          <p:nvPr/>
        </p:nvPicPr>
        <p:blipFill rotWithShape="1">
          <a:blip r:embed="rId3">
            <a:alphaModFix/>
          </a:blip>
          <a:srcRect b="0" l="0" r="3305" t="0"/>
          <a:stretch/>
        </p:blipFill>
        <p:spPr>
          <a:xfrm>
            <a:off x="86225" y="559450"/>
            <a:ext cx="4485775" cy="4521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15375" y="559450"/>
            <a:ext cx="4267200" cy="41736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8"/>
          <p:cNvSpPr txBox="1"/>
          <p:nvPr>
            <p:ph type="title"/>
          </p:nvPr>
        </p:nvSpPr>
        <p:spPr>
          <a:xfrm>
            <a:off x="0" y="-873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GB"/>
              <a:t>Installing Kubernetes Components</a:t>
            </a:r>
            <a:endParaRPr/>
          </a:p>
        </p:txBody>
      </p:sp>
      <p:sp>
        <p:nvSpPr>
          <p:cNvPr id="272" name="Google Shape;272;p38"/>
          <p:cNvSpPr txBox="1"/>
          <p:nvPr/>
        </p:nvSpPr>
        <p:spPr>
          <a:xfrm>
            <a:off x="-2508575" y="505325"/>
            <a:ext cx="2238000" cy="197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</a:pPr>
            <a:r>
              <a:rPr b="0" i="0" lang="en-GB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Add k8s repo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</a:pPr>
            <a:r>
              <a:rPr b="0" i="0" lang="en-GB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Install k8s tools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3" name="Google Shape;273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637750"/>
            <a:ext cx="4693326" cy="3991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00600" y="637750"/>
            <a:ext cx="4343399" cy="323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9"/>
          <p:cNvSpPr txBox="1"/>
          <p:nvPr>
            <p:ph type="title"/>
          </p:nvPr>
        </p:nvSpPr>
        <p:spPr>
          <a:xfrm>
            <a:off x="0" y="-963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GB"/>
              <a:t>Pod</a:t>
            </a:r>
            <a:endParaRPr/>
          </a:p>
        </p:txBody>
      </p:sp>
      <p:pic>
        <p:nvPicPr>
          <p:cNvPr id="280" name="Google Shape;280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27473" y="0"/>
            <a:ext cx="3716525" cy="3213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27475" y="3213425"/>
            <a:ext cx="2477275" cy="188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0"/>
          <p:cNvSpPr txBox="1"/>
          <p:nvPr>
            <p:ph idx="1" type="body"/>
          </p:nvPr>
        </p:nvSpPr>
        <p:spPr>
          <a:xfrm>
            <a:off x="-25" y="0"/>
            <a:ext cx="9144000" cy="509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1100">
                <a:solidFill>
                  <a:schemeClr val="dk1"/>
                </a:solidFill>
              </a:rPr>
              <a:t>kubectl logs -l app=nginx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1100">
                <a:solidFill>
                  <a:schemeClr val="dk1"/>
                </a:solidFill>
              </a:rPr>
              <a:t>kubectl logs $POD_NAME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1100">
                <a:solidFill>
                  <a:schemeClr val="dk1"/>
                </a:solidFill>
              </a:rPr>
              <a:t>kubectl exec -it $POD_NAME -- /bin/bash, nginx -t, exit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1100">
                <a:solidFill>
                  <a:schemeClr val="dk1"/>
                </a:solidFill>
              </a:rPr>
              <a:t>kubectl top nodes, kubectl top pods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1100">
                <a:solidFill>
                  <a:schemeClr val="dk1"/>
                </a:solidFill>
              </a:rPr>
              <a:t>kubectl run test-pod --image=busybox --rm -it -- wget -qO- nginx-service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1100">
                <a:solidFill>
                  <a:schemeClr val="dk1"/>
                </a:solidFill>
              </a:rPr>
              <a:t>kubectl get endpoints -n kube-system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1100">
                <a:solidFill>
                  <a:schemeClr val="dk1"/>
                </a:solidFill>
              </a:rPr>
              <a:t>kubectl get pods --all-namespaces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1100">
                <a:solidFill>
                  <a:schemeClr val="dk1"/>
                </a:solidFill>
              </a:rPr>
              <a:t>kubectl get pods -l app=nginx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1100">
                <a:solidFill>
                  <a:schemeClr val="dk1"/>
                </a:solidFill>
              </a:rPr>
              <a:t>Kubectl cluster-info dump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1100">
                <a:solidFill>
                  <a:schemeClr val="dk1"/>
                </a:solidFill>
              </a:rPr>
              <a:t>kubectl get ns --show-labels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1100">
                <a:solidFill>
                  <a:schemeClr val="dk1"/>
                </a:solidFill>
              </a:rPr>
              <a:t>Kubectl get nodes -o wide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1100">
                <a:solidFill>
                  <a:schemeClr val="dk1"/>
                </a:solidFill>
              </a:rPr>
              <a:t>kubectl get pods -n kube-system | grep -E "(apiserver|etcd|scheduler|controller)"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1100">
                <a:solidFill>
                  <a:schemeClr val="dk1"/>
                </a:solidFill>
              </a:rPr>
              <a:t>kubectl get pods -w, Press Ctrl+C to stop watching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1100">
                <a:solidFill>
                  <a:schemeClr val="dk1"/>
                </a:solidFill>
              </a:rPr>
              <a:t>kubectl get events --sort-by=.metadata.creationTimestamp | grep app_name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1100">
                <a:solidFill>
                  <a:schemeClr val="dk1"/>
                </a:solidFill>
              </a:rPr>
              <a:t>kubectl get pod app_name -o yaml | grep -A 10 "status:"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1100">
                <a:solidFill>
                  <a:schemeClr val="dk1"/>
                </a:solidFill>
              </a:rPr>
              <a:t>kubectl get pod </a:t>
            </a:r>
            <a:r>
              <a:rPr lang="en-GB" sz="1100">
                <a:solidFill>
                  <a:schemeClr val="dk1"/>
                </a:solidFill>
                <a:highlight>
                  <a:schemeClr val="lt1"/>
                </a:highlight>
              </a:rPr>
              <a:t>app_name </a:t>
            </a:r>
            <a:r>
              <a:rPr lang="en-GB" sz="1100">
                <a:solidFill>
                  <a:schemeClr val="dk1"/>
                </a:solidFill>
              </a:rPr>
              <a:t>-o jsonpath='{.status.containerStatuses[0].containerID}'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1100">
                <a:solidFill>
                  <a:schemeClr val="dk1"/>
                </a:solidFill>
              </a:rPr>
              <a:t>kubectl describe pod -n kube-system $(kubectl get pods -n kube-system | grep apiserver | awk '{print $1}')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1100">
                <a:solidFill>
                  <a:schemeClr val="dk1"/>
                </a:solidFill>
              </a:rPr>
              <a:t>kubectl get pod nginx-demo -o yaml | grep -A 5 "podIP"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1100">
                <a:solidFill>
                  <a:schemeClr val="dk1"/>
                </a:solidFill>
              </a:rPr>
              <a:t>kubectl exec nginx-demo -- nslookup kubernetes.default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1100">
                <a:solidFill>
                  <a:schemeClr val="dk1"/>
                </a:solidFill>
              </a:rPr>
              <a:t>kubectl exec -n kube-system $(kubectl get pods -n kube-system | grep etcd | awk '{print $1}') -- etcdctl endpoint health -f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1100">
                <a:solidFill>
                  <a:schemeClr val="dk1"/>
                </a:solidFill>
              </a:rPr>
              <a:t>kubectl logs -n kube-system $(kubectl get pods -n kube-system | grep apiserver | awk '{print $1}') | grep -i "error\|warning" | tail -10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1100">
                <a:solidFill>
                  <a:schemeClr val="dk1"/>
                </a:solidFill>
              </a:rPr>
              <a:t>kubectl logs -n kube-system $(kubectl get pods -n kube-system | grep etcd | awk '{print $1}') | grep -i "slow\|latency" | tail -5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1100">
                <a:solidFill>
                  <a:schemeClr val="dk1"/>
                </a:solidFill>
              </a:rPr>
              <a:t>kubectl logs -n kube-system $(kubectl get pods -n kube-system | grep etcd | awk '{print $1}') | grep -i "health\|ready" | tail -5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1100">
                <a:solidFill>
                  <a:schemeClr val="dk1"/>
                </a:solidFill>
              </a:rPr>
              <a:t>kubectl logs -n kube-system $(kubectl get pods -n kube-system | grep apiserver | awk '{print $1}') | grep pod-1 | tail -10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287" name="Google Shape;287;p40"/>
          <p:cNvSpPr txBox="1"/>
          <p:nvPr/>
        </p:nvSpPr>
        <p:spPr>
          <a:xfrm>
            <a:off x="-2616875" y="739950"/>
            <a:ext cx="2526600" cy="150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minikube ssh "sudo journalctl -u kubelet | grep nginx-demo | tail -5"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1"/>
          <p:cNvSpPr txBox="1"/>
          <p:nvPr>
            <p:ph type="title"/>
          </p:nvPr>
        </p:nvSpPr>
        <p:spPr>
          <a:xfrm>
            <a:off x="-40225" y="-1144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38862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en-GB"/>
              <a:t>Initialize k8s cluster</a:t>
            </a:r>
            <a:endParaRPr/>
          </a:p>
        </p:txBody>
      </p:sp>
      <p:pic>
        <p:nvPicPr>
          <p:cNvPr id="293" name="Google Shape;293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100" y="574575"/>
            <a:ext cx="4990100" cy="314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26200" y="574575"/>
            <a:ext cx="4153901" cy="3143199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41"/>
          <p:cNvSpPr txBox="1"/>
          <p:nvPr/>
        </p:nvSpPr>
        <p:spPr>
          <a:xfrm>
            <a:off x="-2580775" y="577525"/>
            <a:ext cx="2472600" cy="30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b="0" i="0" lang="en-GB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Initialize the Master Node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b="0" i="0" lang="en-GB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Configure kubectl for Regular User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0" y="-422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GB"/>
              <a:t>Podman</a:t>
            </a:r>
            <a:endParaRPr/>
          </a:p>
        </p:txBody>
      </p:sp>
      <p:sp>
        <p:nvSpPr>
          <p:cNvPr id="67" name="Google Shape;67;p15"/>
          <p:cNvSpPr txBox="1"/>
          <p:nvPr>
            <p:ph idx="1" type="body"/>
          </p:nvPr>
        </p:nvSpPr>
        <p:spPr>
          <a:xfrm>
            <a:off x="41000" y="53042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Daemon less container engine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Rootless exe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Pods (group of containers that share 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/>
              <a:t>network &amp; storage) ‘podman pod create’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68" name="Google Shape;68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07200" y="-42275"/>
            <a:ext cx="4272925" cy="221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50" y="2136800"/>
            <a:ext cx="5769601" cy="2961575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5"/>
          <p:cNvSpPr txBox="1"/>
          <p:nvPr/>
        </p:nvSpPr>
        <p:spPr>
          <a:xfrm>
            <a:off x="5991725" y="2218475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GB" sz="1200" u="none" cap="none" strike="noStrike">
                <a:solidFill>
                  <a:srgbClr val="4361EE"/>
                </a:solidFill>
                <a:highlight>
                  <a:srgbClr val="141618"/>
                </a:highlight>
                <a:latin typeface="Courier New"/>
                <a:ea typeface="Courier New"/>
                <a:cs typeface="Courier New"/>
                <a:sym typeface="Courier New"/>
              </a:rPr>
              <a:t>podman run hello-world</a:t>
            </a:r>
            <a:endParaRPr b="0" i="0" sz="1200" u="none" cap="none" strike="noStrike">
              <a:solidFill>
                <a:srgbClr val="4361EE"/>
              </a:solidFill>
              <a:highlight>
                <a:srgbClr val="141618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71" name="Google Shape;71;p15"/>
          <p:cNvSpPr txBox="1"/>
          <p:nvPr/>
        </p:nvSpPr>
        <p:spPr>
          <a:xfrm>
            <a:off x="6027825" y="2815400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rgbClr val="4361EE"/>
                </a:solidFill>
                <a:highlight>
                  <a:srgbClr val="141618"/>
                </a:highlight>
                <a:latin typeface="Courier New"/>
                <a:ea typeface="Courier New"/>
                <a:cs typeface="Courier New"/>
                <a:sym typeface="Courier New"/>
              </a:rPr>
              <a:t>podman ps -a</a:t>
            </a:r>
            <a:endParaRPr b="0" i="0" sz="1200" u="none" cap="none" strike="noStrike">
              <a:solidFill>
                <a:srgbClr val="4361EE"/>
              </a:solidFill>
              <a:highlight>
                <a:srgbClr val="141618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72" name="Google Shape;72;p15"/>
          <p:cNvSpPr txBox="1"/>
          <p:nvPr/>
        </p:nvSpPr>
        <p:spPr>
          <a:xfrm>
            <a:off x="5991725" y="3100650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rgbClr val="4361EE"/>
                </a:solidFill>
                <a:highlight>
                  <a:srgbClr val="141618"/>
                </a:highlight>
                <a:latin typeface="Courier New"/>
                <a:ea typeface="Courier New"/>
                <a:cs typeface="Courier New"/>
                <a:sym typeface="Courier New"/>
              </a:rPr>
              <a:t>podman run -it alpine sh</a:t>
            </a:r>
            <a:endParaRPr b="0" i="0" sz="1200" u="none" cap="none" strike="noStrike">
              <a:solidFill>
                <a:srgbClr val="4361EE"/>
              </a:solidFill>
              <a:highlight>
                <a:srgbClr val="141618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73" name="Google Shape;73;p15"/>
          <p:cNvSpPr txBox="1"/>
          <p:nvPr/>
        </p:nvSpPr>
        <p:spPr>
          <a:xfrm>
            <a:off x="5991725" y="3412313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rgbClr val="4361EE"/>
                </a:solidFill>
                <a:highlight>
                  <a:srgbClr val="141618"/>
                </a:highlight>
                <a:latin typeface="Courier New"/>
                <a:ea typeface="Courier New"/>
                <a:cs typeface="Courier New"/>
                <a:sym typeface="Courier New"/>
              </a:rPr>
              <a:t>cat /etc/os-release</a:t>
            </a:r>
            <a:endParaRPr b="0" i="0" sz="1200" u="none" cap="none" strike="noStrike">
              <a:solidFill>
                <a:srgbClr val="4361EE"/>
              </a:solidFill>
              <a:highlight>
                <a:srgbClr val="141618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74" name="Google Shape;74;p15"/>
          <p:cNvSpPr txBox="1"/>
          <p:nvPr/>
        </p:nvSpPr>
        <p:spPr>
          <a:xfrm>
            <a:off x="7922800" y="3412325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rgbClr val="4361EE"/>
                </a:solidFill>
                <a:highlight>
                  <a:srgbClr val="141618"/>
                </a:highlight>
                <a:latin typeface="Courier New"/>
                <a:ea typeface="Courier New"/>
                <a:cs typeface="Courier New"/>
                <a:sym typeface="Courier New"/>
              </a:rPr>
              <a:t>exit</a:t>
            </a:r>
            <a:endParaRPr b="0" i="0" sz="1200" u="none" cap="none" strike="noStrike">
              <a:solidFill>
                <a:srgbClr val="4361EE"/>
              </a:solidFill>
              <a:highlight>
                <a:srgbClr val="141618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75" name="Google Shape;75;p15"/>
          <p:cNvSpPr txBox="1"/>
          <p:nvPr/>
        </p:nvSpPr>
        <p:spPr>
          <a:xfrm>
            <a:off x="5991725" y="4683325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rgbClr val="4361EE"/>
                </a:solidFill>
                <a:highlight>
                  <a:srgbClr val="141618"/>
                </a:highlight>
                <a:latin typeface="Courier New"/>
                <a:ea typeface="Courier New"/>
                <a:cs typeface="Courier New"/>
                <a:sym typeface="Courier New"/>
              </a:rPr>
              <a:t>podman system migrate</a:t>
            </a:r>
            <a:endParaRPr b="0" i="0" sz="1200" u="none" cap="none" strike="noStrike">
              <a:solidFill>
                <a:srgbClr val="4361EE"/>
              </a:solidFill>
              <a:highlight>
                <a:srgbClr val="141618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76" name="Google Shape;76;p15"/>
          <p:cNvSpPr txBox="1"/>
          <p:nvPr/>
        </p:nvSpPr>
        <p:spPr>
          <a:xfrm>
            <a:off x="5847350" y="3707338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rgbClr val="4361EE"/>
                </a:solidFill>
                <a:highlight>
                  <a:srgbClr val="141618"/>
                </a:highlight>
                <a:latin typeface="Courier New"/>
                <a:ea typeface="Courier New"/>
                <a:cs typeface="Courier New"/>
                <a:sym typeface="Courier New"/>
              </a:rPr>
              <a:t>podman --log-level=debug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15"/>
          <p:cNvSpPr txBox="1"/>
          <p:nvPr/>
        </p:nvSpPr>
        <p:spPr>
          <a:xfrm>
            <a:off x="3595400" y="4683325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rgbClr val="E9ECEF"/>
                </a:solidFill>
                <a:highlight>
                  <a:srgbClr val="1A1D21"/>
                </a:highlight>
                <a:latin typeface="Roboto"/>
                <a:ea typeface="Roboto"/>
                <a:cs typeface="Roboto"/>
                <a:sym typeface="Roboto"/>
              </a:rPr>
              <a:t>rootless mode for better security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15"/>
          <p:cNvSpPr txBox="1"/>
          <p:nvPr/>
        </p:nvSpPr>
        <p:spPr>
          <a:xfrm>
            <a:off x="6027825" y="4009250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rgbClr val="4361EE"/>
                </a:solidFill>
                <a:highlight>
                  <a:srgbClr val="141618"/>
                </a:highlight>
                <a:latin typeface="Courier New"/>
                <a:ea typeface="Courier New"/>
                <a:cs typeface="Courier New"/>
                <a:sym typeface="Courier New"/>
              </a:rPr>
              <a:t>podman stop my_alpine</a:t>
            </a:r>
            <a:endParaRPr b="0" i="0" sz="1200" u="none" cap="none" strike="noStrike">
              <a:solidFill>
                <a:srgbClr val="4361EE"/>
              </a:solidFill>
              <a:highlight>
                <a:srgbClr val="141618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79" name="Google Shape;79;p15"/>
          <p:cNvSpPr txBox="1"/>
          <p:nvPr/>
        </p:nvSpPr>
        <p:spPr>
          <a:xfrm>
            <a:off x="41000" y="2587775"/>
            <a:ext cx="4178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rgbClr val="4361EE"/>
                </a:solidFill>
                <a:highlight>
                  <a:srgbClr val="141618"/>
                </a:highlight>
                <a:latin typeface="Courier New"/>
                <a:ea typeface="Courier New"/>
                <a:cs typeface="Courier New"/>
                <a:sym typeface="Courier New"/>
              </a:rPr>
              <a:t>podman run -d --name nginx_container nginx</a:t>
            </a:r>
            <a:endParaRPr b="0" i="0" sz="1200" u="none" cap="none" strike="noStrike">
              <a:solidFill>
                <a:srgbClr val="4361EE"/>
              </a:solidFill>
              <a:highlight>
                <a:srgbClr val="141618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80" name="Google Shape;80;p15"/>
          <p:cNvSpPr txBox="1"/>
          <p:nvPr/>
        </p:nvSpPr>
        <p:spPr>
          <a:xfrm>
            <a:off x="3997500" y="2610275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rgbClr val="4361EE"/>
                </a:solidFill>
                <a:highlight>
                  <a:srgbClr val="141618"/>
                </a:highlight>
                <a:latin typeface="Courier New"/>
                <a:ea typeface="Courier New"/>
                <a:cs typeface="Courier New"/>
                <a:sym typeface="Courier New"/>
              </a:rPr>
              <a:t>podman inspect nginx_container</a:t>
            </a:r>
            <a:endParaRPr b="0" i="0" sz="1200" u="none" cap="none" strike="noStrike">
              <a:solidFill>
                <a:srgbClr val="4361EE"/>
              </a:solidFill>
              <a:highlight>
                <a:srgbClr val="141618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81" name="Google Shape;81;p15"/>
          <p:cNvSpPr txBox="1"/>
          <p:nvPr/>
        </p:nvSpPr>
        <p:spPr>
          <a:xfrm>
            <a:off x="3667299" y="4314025"/>
            <a:ext cx="5573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rgbClr val="4361EE"/>
                </a:solidFill>
                <a:highlight>
                  <a:srgbClr val="141618"/>
                </a:highlight>
                <a:latin typeface="Courier New"/>
                <a:ea typeface="Courier New"/>
                <a:cs typeface="Courier New"/>
                <a:sym typeface="Courier New"/>
              </a:rPr>
              <a:t>podman stop nginx_container &amp;&amp; podman rm nginx_container</a:t>
            </a:r>
            <a:endParaRPr b="0" i="0" sz="1200" u="none" cap="none" strike="noStrike">
              <a:solidFill>
                <a:srgbClr val="4361EE"/>
              </a:solidFill>
              <a:highlight>
                <a:srgbClr val="141618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2"/>
          <p:cNvSpPr txBox="1"/>
          <p:nvPr>
            <p:ph type="title"/>
          </p:nvPr>
        </p:nvSpPr>
        <p:spPr>
          <a:xfrm>
            <a:off x="0" y="-96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40909"/>
              <a:buNone/>
            </a:pPr>
            <a:r>
              <a:rPr lang="en-GB" sz="2420"/>
              <a:t>b. Setting Up a Single-Node Kubernetes Cluster with Minikube</a:t>
            </a:r>
            <a:endParaRPr sz="2420"/>
          </a:p>
        </p:txBody>
      </p:sp>
      <p:sp>
        <p:nvSpPr>
          <p:cNvPr id="301" name="Google Shape;301;p42"/>
          <p:cNvSpPr txBox="1"/>
          <p:nvPr/>
        </p:nvSpPr>
        <p:spPr>
          <a:xfrm>
            <a:off x="83425" y="476300"/>
            <a:ext cx="2463600" cy="44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1: Update System Packages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2: Install Dependencies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3: Download Install Minikube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4: Install kubectl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" name="Google Shape;302;p42"/>
          <p:cNvSpPr txBox="1"/>
          <p:nvPr/>
        </p:nvSpPr>
        <p:spPr>
          <a:xfrm>
            <a:off x="182725" y="1608800"/>
            <a:ext cx="2364300" cy="21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Starting Minikube Cluster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b="0" i="0" lang="en-GB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Start Minikube with Docker Driver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b="0" i="0" lang="en-GB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Verify Cluster Status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b="0" i="0" lang="en-GB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Configure kubectl Context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Google Shape;303;p42"/>
          <p:cNvSpPr txBox="1"/>
          <p:nvPr/>
        </p:nvSpPr>
        <p:spPr>
          <a:xfrm>
            <a:off x="268575" y="3167200"/>
            <a:ext cx="2693400" cy="158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GB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Verify Cluster Health Resources</a:t>
            </a:r>
            <a:endParaRPr b="0" i="0" sz="1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AutoNum type="arabicPeriod"/>
            </a:pPr>
            <a:r>
              <a:rPr b="0" i="0" lang="en-GB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Check Cluster Information</a:t>
            </a:r>
            <a:endParaRPr b="0" i="0" sz="1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AutoNum type="arabicPeriod"/>
            </a:pPr>
            <a:r>
              <a:rPr b="0" i="0" lang="en-GB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List All Nodes</a:t>
            </a:r>
            <a:endParaRPr b="0" i="0" sz="1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AutoNum type="arabicPeriod"/>
            </a:pPr>
            <a:r>
              <a:rPr b="0" i="0" lang="en-GB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Check System Pods</a:t>
            </a:r>
            <a:endParaRPr b="0" i="0" sz="1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AutoNum type="arabicPeriod"/>
            </a:pPr>
            <a:r>
              <a:rPr b="0" i="0" lang="en-GB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Check Available Resources</a:t>
            </a:r>
            <a:endParaRPr b="0" i="0" sz="1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AutoNum type="arabicPeriod"/>
            </a:pPr>
            <a:r>
              <a:rPr b="0" i="0" lang="en-GB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List Available Namespaces</a:t>
            </a:r>
            <a:endParaRPr b="0" i="0" sz="1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p42"/>
          <p:cNvSpPr txBox="1"/>
          <p:nvPr/>
        </p:nvSpPr>
        <p:spPr>
          <a:xfrm>
            <a:off x="5137475" y="476300"/>
            <a:ext cx="2779200" cy="21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Testing cluster functionality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b="0" i="0" lang="en-GB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Deploy a Test Application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b="0" i="0" lang="en-GB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Expose the Deployment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b="0" i="0" lang="en-GB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Access the Application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" name="Google Shape;305;p42"/>
          <p:cNvSpPr txBox="1"/>
          <p:nvPr/>
        </p:nvSpPr>
        <p:spPr>
          <a:xfrm>
            <a:off x="5137475" y="1534025"/>
            <a:ext cx="2905800" cy="28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GB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Stopping and Restarting the Cluster</a:t>
            </a:r>
            <a:endParaRPr b="0" i="0" sz="1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p42"/>
          <p:cNvSpPr txBox="1"/>
          <p:nvPr/>
        </p:nvSpPr>
        <p:spPr>
          <a:xfrm>
            <a:off x="5167625" y="2093500"/>
            <a:ext cx="2845500" cy="26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GB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Exploring Minikube Features</a:t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AutoNum type="arabicPeriod"/>
            </a:pPr>
            <a:r>
              <a:rPr b="0" i="0" lang="en-GB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Access k8s dashboard</a:t>
            </a:r>
            <a:endParaRPr b="0" i="0" sz="1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AutoNum type="arabicPeriod"/>
            </a:pPr>
            <a:r>
              <a:rPr b="0" i="0" lang="en-GB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View available add-ons</a:t>
            </a:r>
            <a:endParaRPr b="0" i="0" sz="1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AutoNum type="arabicPeriod"/>
            </a:pPr>
            <a:r>
              <a:rPr b="0" i="0" lang="en-GB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Check minikube config</a:t>
            </a:r>
            <a:endParaRPr b="0" i="0" sz="1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AutoNum type="arabicPeriod"/>
            </a:pPr>
            <a:r>
              <a:t/>
            </a:r>
            <a:endParaRPr b="0" i="0" sz="1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3"/>
          <p:cNvSpPr txBox="1"/>
          <p:nvPr>
            <p:ph type="title"/>
          </p:nvPr>
        </p:nvSpPr>
        <p:spPr>
          <a:xfrm>
            <a:off x="1506925" y="-105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GB"/>
              <a:t>Deploy an Application in Kubernetes</a:t>
            </a:r>
            <a:endParaRPr/>
          </a:p>
        </p:txBody>
      </p:sp>
      <p:sp>
        <p:nvSpPr>
          <p:cNvPr id="312" name="Google Shape;312;p43"/>
          <p:cNvSpPr txBox="1"/>
          <p:nvPr>
            <p:ph idx="1" type="body"/>
          </p:nvPr>
        </p:nvSpPr>
        <p:spPr>
          <a:xfrm>
            <a:off x="311700" y="550450"/>
            <a:ext cx="8520600" cy="4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1600">
                <a:solidFill>
                  <a:schemeClr val="dk1"/>
                </a:solidFill>
              </a:rPr>
              <a:t>Create Application Deployment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1600">
                <a:solidFill>
                  <a:schemeClr val="dk1"/>
                </a:solidFill>
              </a:rPr>
              <a:t>Create Application Manifest Files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1600">
                <a:solidFill>
                  <a:schemeClr val="dk1"/>
                </a:solidFill>
              </a:rPr>
              <a:t>Expose Application with Service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1600">
                <a:solidFill>
                  <a:schemeClr val="dk1"/>
                </a:solidFill>
              </a:rPr>
              <a:t>Access the Application</a:t>
            </a:r>
            <a:endParaRPr sz="16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1600">
                <a:solidFill>
                  <a:schemeClr val="dk1"/>
                </a:solidFill>
              </a:rPr>
              <a:t>kubectl port-forward nginx-demo 8080:80 &amp;</a:t>
            </a:r>
            <a:endParaRPr sz="16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1600">
                <a:solidFill>
                  <a:schemeClr val="dk1"/>
                </a:solidFill>
              </a:rPr>
              <a:t>curl http://localhost:8080</a:t>
            </a:r>
            <a:endParaRPr sz="16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1600">
                <a:solidFill>
                  <a:schemeClr val="dk1"/>
                </a:solidFill>
              </a:rPr>
              <a:t># Stop port-forward</a:t>
            </a:r>
            <a:endParaRPr sz="16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1600">
                <a:solidFill>
                  <a:schemeClr val="dk1"/>
                </a:solidFill>
              </a:rPr>
              <a:t>pkill -f "kubectl port-forward"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1600">
                <a:solidFill>
                  <a:schemeClr val="dk1"/>
                </a:solidFill>
              </a:rPr>
              <a:t>Scale deployment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313" name="Google Shape;313;p43"/>
          <p:cNvSpPr txBox="1"/>
          <p:nvPr/>
        </p:nvSpPr>
        <p:spPr>
          <a:xfrm>
            <a:off x="-2698075" y="839200"/>
            <a:ext cx="2698200" cy="98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GB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POD_NAME=$(kubectl get pods -l app=nginx -o jsonpath='{.items[0].metadata.name}')</a:t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4" name="Google Shape;314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815400" y="1407700"/>
            <a:ext cx="2815400" cy="1359050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43"/>
          <p:cNvSpPr txBox="1"/>
          <p:nvPr/>
        </p:nvSpPr>
        <p:spPr>
          <a:xfrm>
            <a:off x="-2598825" y="3022925"/>
            <a:ext cx="2553600" cy="62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GB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POD_IP=$(kubectl get pod nginx-demo -o jsonpath='{.status.podIP}')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GB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curl -I http://$POD_IP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6" name="Google Shape;316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57325" y="602650"/>
            <a:ext cx="4286675" cy="446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4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3150" y="3361775"/>
            <a:ext cx="4897450" cy="70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4"/>
          <p:cNvSpPr txBox="1"/>
          <p:nvPr>
            <p:ph type="title"/>
          </p:nvPr>
        </p:nvSpPr>
        <p:spPr>
          <a:xfrm>
            <a:off x="0" y="-114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GB"/>
              <a:t>Installing pods network add-on</a:t>
            </a:r>
            <a:endParaRPr/>
          </a:p>
        </p:txBody>
      </p:sp>
      <p:pic>
        <p:nvPicPr>
          <p:cNvPr id="323" name="Google Shape;323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275" y="359000"/>
            <a:ext cx="4492713" cy="268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72000" y="2463424"/>
            <a:ext cx="4597075" cy="2680076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44"/>
          <p:cNvSpPr txBox="1"/>
          <p:nvPr/>
        </p:nvSpPr>
        <p:spPr>
          <a:xfrm>
            <a:off x="-2454450" y="541425"/>
            <a:ext cx="2238000" cy="25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AutoNum type="arabicPeriod"/>
            </a:pPr>
            <a:r>
              <a:rPr b="0" i="0" lang="en-GB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Install Flannel CNI Plugin</a:t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AutoNum type="arabicPeriod"/>
            </a:pPr>
            <a:r>
              <a:rPr b="0" i="0" lang="en-GB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Remove Taint from Master Node </a:t>
            </a:r>
            <a:r>
              <a:rPr b="0" i="0" lang="en-GB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(Single Node Cluster)</a:t>
            </a:r>
            <a:endParaRPr b="0" i="0" sz="1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45"/>
          <p:cNvSpPr txBox="1"/>
          <p:nvPr>
            <p:ph type="title"/>
          </p:nvPr>
        </p:nvSpPr>
        <p:spPr>
          <a:xfrm>
            <a:off x="0" y="-105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GB"/>
              <a:t>Verifying cluster installation</a:t>
            </a:r>
            <a:endParaRPr/>
          </a:p>
        </p:txBody>
      </p:sp>
      <p:pic>
        <p:nvPicPr>
          <p:cNvPr id="331" name="Google Shape;331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3375" y="467300"/>
            <a:ext cx="4761349" cy="220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04725" y="467300"/>
            <a:ext cx="4130501" cy="220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4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3375" y="2672025"/>
            <a:ext cx="3917325" cy="239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46"/>
          <p:cNvSpPr txBox="1"/>
          <p:nvPr>
            <p:ph type="title"/>
          </p:nvPr>
        </p:nvSpPr>
        <p:spPr>
          <a:xfrm>
            <a:off x="0" y="-96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GB"/>
              <a:t>Exploring the cluster with kubectl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pic>
        <p:nvPicPr>
          <p:cNvPr id="339" name="Google Shape;339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9825" y="476300"/>
            <a:ext cx="3794775" cy="354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56391" y="1414775"/>
            <a:ext cx="5205635" cy="3548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47"/>
          <p:cNvSpPr txBox="1"/>
          <p:nvPr>
            <p:ph type="title"/>
          </p:nvPr>
        </p:nvSpPr>
        <p:spPr>
          <a:xfrm>
            <a:off x="0" y="-783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GB"/>
              <a:t>Cluster verification</a:t>
            </a:r>
            <a:endParaRPr/>
          </a:p>
        </p:txBody>
      </p:sp>
      <p:pic>
        <p:nvPicPr>
          <p:cNvPr id="346" name="Google Shape;346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6300" y="431200"/>
            <a:ext cx="4703550" cy="3431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07425" y="51200"/>
            <a:ext cx="3793925" cy="293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4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944975" y="3259025"/>
            <a:ext cx="4199026" cy="188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48"/>
          <p:cNvSpPr txBox="1"/>
          <p:nvPr>
            <p:ph type="title"/>
          </p:nvPr>
        </p:nvSpPr>
        <p:spPr>
          <a:xfrm>
            <a:off x="0" y="-963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GB"/>
              <a:t>Troubleshooting common issues</a:t>
            </a:r>
            <a:endParaRPr/>
          </a:p>
        </p:txBody>
      </p:sp>
      <p:pic>
        <p:nvPicPr>
          <p:cNvPr id="354" name="Google Shape;354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1050" y="412150"/>
            <a:ext cx="2946100" cy="226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74125" y="0"/>
            <a:ext cx="2424725" cy="247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4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1050" y="2679700"/>
            <a:ext cx="2946107" cy="242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4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067150" y="1307350"/>
            <a:ext cx="3506975" cy="3800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2" name="Google Shape;362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52400"/>
            <a:ext cx="3348800" cy="299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53600" y="152400"/>
            <a:ext cx="5338000" cy="4483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4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2400" y="3205300"/>
            <a:ext cx="3501201" cy="18569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50"/>
          <p:cNvSpPr txBox="1"/>
          <p:nvPr>
            <p:ph type="title"/>
          </p:nvPr>
        </p:nvSpPr>
        <p:spPr>
          <a:xfrm>
            <a:off x="0" y="-1059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GB"/>
              <a:t>Configmaps</a:t>
            </a:r>
            <a:endParaRPr/>
          </a:p>
        </p:txBody>
      </p:sp>
      <p:sp>
        <p:nvSpPr>
          <p:cNvPr id="370" name="Google Shape;370;p50"/>
          <p:cNvSpPr txBox="1"/>
          <p:nvPr/>
        </p:nvSpPr>
        <p:spPr>
          <a:xfrm>
            <a:off x="-3221775" y="550925"/>
            <a:ext cx="3277800" cy="34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AutoNum type="arabicPeriod"/>
            </a:pPr>
            <a:r>
              <a:rPr b="0" i="0" lang="en-GB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Create a ConfigMap YAML Manifest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AutoNum type="arabicPeriod"/>
            </a:pPr>
            <a:r>
              <a:rPr b="0" i="0" lang="en-GB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Apply the ConfigMap manifest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AutoNum type="arabicPeriod"/>
            </a:pPr>
            <a:r>
              <a:rPr b="0" i="0" lang="en-GB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Create a new Pod manifest that uses the ConfigMap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AutoNum type="arabicPeriod"/>
            </a:pPr>
            <a:r>
              <a:rPr b="0" i="0" lang="en-GB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Apply the Pod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AutoNum type="arabicPeriod"/>
            </a:pPr>
            <a:r>
              <a:rPr b="0" i="0" lang="en-GB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If update the ConfigMap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kubectl patch configmap app-config --patch '{"data":{"log_level":"DEBUG","app_version":"1.2.4"}}'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AutoNum type="arabicPeriod"/>
            </a:pPr>
            <a:r>
              <a:rPr b="0" i="0" lang="en-GB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Verify the ConfigMap was updated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kubectl get configmap app-config -o yaml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AutoNum type="arabicPeriod"/>
            </a:pPr>
            <a:r>
              <a:rPr b="0" i="0" lang="en-GB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Delete and recreate the Pod to see the updated configuration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AutoNum type="arabicPeriod"/>
            </a:pPr>
            <a:r>
              <a:rPr b="0" i="0" lang="en-GB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Confirm the ConfigMap is properly mounted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kubectl exec app-pod -- env | grep database_host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71" name="Google Shape;371;p50"/>
          <p:cNvGraphicFramePr/>
          <p:nvPr/>
        </p:nvGraphicFramePr>
        <p:xfrm>
          <a:off x="1122525" y="466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{9B1E3C87-5CE1-43F5-831D-5833F4B27970}</a:tableStyleId>
              </a:tblPr>
              <a:tblGrid>
                <a:gridCol w="2245050"/>
                <a:gridCol w="2245050"/>
                <a:gridCol w="2408850"/>
              </a:tblGrid>
              <a:tr h="47606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GB" sz="1400" u="none" cap="none" strike="noStrike"/>
                        <a:t>nano app-config.yaml</a:t>
                      </a:r>
                      <a:endParaRPr b="1"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/>
                        <a:t>apiVersion: v1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/>
                        <a:t>kind: ConfigMap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/>
                        <a:t>metadata: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/>
                        <a:t>  name: app-config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/>
                        <a:t>data: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/>
                        <a:t>  database_host: "mysql.example.com"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/>
                        <a:t>  database_port: "3306"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/>
                        <a:t>  database_name: "myapp"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/>
                        <a:t>  log_level: "INFO"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/>
                        <a:t>  max_connections: "100"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/>
                        <a:t>  app_version: "1.2.3"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GB" sz="1200" u="none" cap="none" strike="noStrike">
                          <a:solidFill>
                            <a:schemeClr val="dk1"/>
                          </a:solidFill>
                        </a:rPr>
                        <a:t>nano pod-with-config.yaml</a:t>
                      </a:r>
                      <a:endParaRPr b="1" sz="12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t/>
                      </a:r>
                      <a:endParaRPr sz="13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GB" sz="1200" u="none" cap="none" strike="noStrike">
                          <a:solidFill>
                            <a:schemeClr val="dk1"/>
                          </a:solidFill>
                        </a:rPr>
                        <a:t>apiVersion: v1</a:t>
                      </a:r>
                      <a:endParaRPr sz="12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GB" sz="1200" u="none" cap="none" strike="noStrike">
                          <a:solidFill>
                            <a:schemeClr val="dk1"/>
                          </a:solidFill>
                        </a:rPr>
                        <a:t>kind: Pod</a:t>
                      </a:r>
                      <a:endParaRPr sz="12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GB" sz="1200" u="none" cap="none" strike="noStrike">
                          <a:solidFill>
                            <a:schemeClr val="dk1"/>
                          </a:solidFill>
                        </a:rPr>
                        <a:t>metadata:</a:t>
                      </a:r>
                      <a:endParaRPr sz="12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GB" sz="1200" u="none" cap="none" strike="noStrike">
                          <a:solidFill>
                            <a:schemeClr val="dk1"/>
                          </a:solidFill>
                        </a:rPr>
                        <a:t>  name: app-pod</a:t>
                      </a:r>
                      <a:endParaRPr sz="12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GB" sz="1200" u="none" cap="none" strike="noStrike">
                          <a:solidFill>
                            <a:schemeClr val="dk1"/>
                          </a:solidFill>
                        </a:rPr>
                        <a:t>  labels:</a:t>
                      </a:r>
                      <a:endParaRPr sz="12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GB" sz="1200" u="none" cap="none" strike="noStrike">
                          <a:solidFill>
                            <a:schemeClr val="dk1"/>
                          </a:solidFill>
                        </a:rPr>
                        <a:t>    app: myapp</a:t>
                      </a:r>
                      <a:endParaRPr sz="12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GB" sz="1200" u="none" cap="none" strike="noStrike">
                          <a:solidFill>
                            <a:schemeClr val="dk1"/>
                          </a:solidFill>
                        </a:rPr>
                        <a:t>spec:</a:t>
                      </a:r>
                      <a:endParaRPr sz="12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GB" sz="1200" u="none" cap="none" strike="noStrike">
                          <a:solidFill>
                            <a:schemeClr val="dk1"/>
                          </a:solidFill>
                        </a:rPr>
                        <a:t>  containers:</a:t>
                      </a:r>
                      <a:endParaRPr sz="12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GB" sz="1200" u="none" cap="none" strike="noStrike">
                          <a:solidFill>
                            <a:schemeClr val="dk1"/>
                          </a:solidFill>
                        </a:rPr>
                        <a:t>  - name: app-container</a:t>
                      </a:r>
                      <a:endParaRPr sz="12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GB" sz="1200" u="none" cap="none" strike="noStrike">
                          <a:solidFill>
                            <a:schemeClr val="dk1"/>
                          </a:solidFill>
                        </a:rPr>
                        <a:t>    image: busybox:1.35</a:t>
                      </a:r>
                      <a:endParaRPr sz="12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GB" sz="1200" u="none" cap="none" strike="noStrike">
                          <a:solidFill>
                            <a:schemeClr val="dk1"/>
                          </a:solidFill>
                        </a:rPr>
                        <a:t>    command: ['sh', '-c', 'echo "Starting application..." &amp;&amp; env | grep -E "(DATABASE|LOG|MAX|APP)" &amp;&amp; sleep 3600']</a:t>
                      </a:r>
                      <a:endParaRPr sz="12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GB" sz="1200" u="none" cap="none" strike="noStrike">
                          <a:solidFill>
                            <a:schemeClr val="dk1"/>
                          </a:solidFill>
                        </a:rPr>
                        <a:t>    envFrom:</a:t>
                      </a:r>
                      <a:endParaRPr sz="12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GB" sz="1200" u="none" cap="none" strike="noStrike">
                          <a:solidFill>
                            <a:schemeClr val="dk1"/>
                          </a:solidFill>
                        </a:rPr>
                        <a:t>    - configMapRef:</a:t>
                      </a:r>
                      <a:endParaRPr sz="12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GB" sz="1200" u="none" cap="none" strike="noStrike">
                          <a:solidFill>
                            <a:schemeClr val="dk1"/>
                          </a:solidFill>
                        </a:rPr>
                        <a:t>        name: app-config</a:t>
                      </a:r>
                      <a:endParaRPr sz="12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GB" sz="1200" u="none" cap="none" strike="noStrike">
                          <a:solidFill>
                            <a:schemeClr val="dk1"/>
                          </a:solidFill>
                        </a:rPr>
                        <a:t>    env:</a:t>
                      </a:r>
                      <a:endParaRPr sz="12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GB" sz="1200" u="none" cap="none" strike="noStrike">
                          <a:solidFill>
                            <a:schemeClr val="dk1"/>
                          </a:solidFill>
                        </a:rPr>
                        <a:t>    - name: POD_NAME</a:t>
                      </a:r>
                      <a:endParaRPr sz="12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GB" sz="1200" u="none" cap="none" strike="noStrike">
                          <a:solidFill>
                            <a:schemeClr val="dk1"/>
                          </a:solidFill>
                        </a:rPr>
                        <a:t>      valueFrom:</a:t>
                      </a:r>
                      <a:endParaRPr sz="12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GB" sz="1200" u="none" cap="none" strike="noStrike">
                          <a:solidFill>
                            <a:schemeClr val="dk1"/>
                          </a:solidFill>
                        </a:rPr>
                        <a:t>        fieldRef:</a:t>
                      </a:r>
                      <a:endParaRPr sz="12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GB" sz="1200" u="none" cap="none" strike="noStrike">
                          <a:solidFill>
                            <a:schemeClr val="dk1"/>
                          </a:solidFill>
                        </a:rPr>
                        <a:t>          fieldPath: </a:t>
                      </a:r>
                      <a:endParaRPr sz="12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>
                          <a:solidFill>
                            <a:schemeClr val="dk1"/>
                          </a:solidFill>
                        </a:rPr>
                        <a:t>metadata.name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>
                          <a:solidFill>
                            <a:schemeClr val="dk1"/>
                          </a:solidFill>
                        </a:rPr>
                        <a:t>    - name: POD_IP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>
                          <a:solidFill>
                            <a:schemeClr val="dk1"/>
                          </a:solidFill>
                        </a:rPr>
                        <a:t>      valueFrom: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>
                          <a:solidFill>
                            <a:schemeClr val="dk1"/>
                          </a:solidFill>
                        </a:rPr>
                        <a:t>        fieldRef: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>
                          <a:solidFill>
                            <a:schemeClr val="dk1"/>
                          </a:solidFill>
                        </a:rPr>
                        <a:t>          fieldPath: status.podIP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5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/>
              <a:t>Security: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RBAC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Admission Controllers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Security audit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9900" y="577025"/>
            <a:ext cx="8844201" cy="4379024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6"/>
          <p:cNvSpPr txBox="1"/>
          <p:nvPr/>
        </p:nvSpPr>
        <p:spPr>
          <a:xfrm>
            <a:off x="0" y="0"/>
            <a:ext cx="9144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Always balance optimization with maintainability - over-optimization can make Dockerfiles harder to understand and maintain.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52"/>
          <p:cNvSpPr txBox="1"/>
          <p:nvPr>
            <p:ph type="title"/>
          </p:nvPr>
        </p:nvSpPr>
        <p:spPr>
          <a:xfrm>
            <a:off x="0" y="-1152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GB"/>
              <a:t>RBAC implementation</a:t>
            </a:r>
            <a:endParaRPr/>
          </a:p>
        </p:txBody>
      </p:sp>
      <p:sp>
        <p:nvSpPr>
          <p:cNvPr id="382" name="Google Shape;382;p52"/>
          <p:cNvSpPr txBox="1"/>
          <p:nvPr/>
        </p:nvSpPr>
        <p:spPr>
          <a:xfrm>
            <a:off x="-3488725" y="0"/>
            <a:ext cx="3006900" cy="207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GB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kubectl config current-context</a:t>
            </a:r>
            <a:endParaRPr b="0" i="0" sz="1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3" name="Google Shape;383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925" y="663016"/>
            <a:ext cx="4171749" cy="28794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24675" y="289964"/>
            <a:ext cx="4971674" cy="305016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52"/>
          <p:cNvPicPr preferRelativeResize="0"/>
          <p:nvPr/>
        </p:nvPicPr>
        <p:blipFill rotWithShape="1">
          <a:blip r:embed="rId5">
            <a:alphaModFix/>
          </a:blip>
          <a:srcRect b="0" l="0" r="0" t="11047"/>
          <a:stretch/>
        </p:blipFill>
        <p:spPr>
          <a:xfrm>
            <a:off x="-3634300" y="359014"/>
            <a:ext cx="3765974" cy="2660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5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225250" y="3298225"/>
            <a:ext cx="4971675" cy="1897600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52"/>
          <p:cNvSpPr txBox="1"/>
          <p:nvPr/>
        </p:nvSpPr>
        <p:spPr>
          <a:xfrm>
            <a:off x="95675" y="3516100"/>
            <a:ext cx="3987900" cy="14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GB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Create:</a:t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AutoNum type="arabicPeriod"/>
            </a:pPr>
            <a:r>
              <a:rPr b="0" i="0" lang="en-GB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Namespace</a:t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AutoNum type="arabicPeriod"/>
            </a:pPr>
            <a:r>
              <a:rPr b="0" i="0" lang="en-GB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Service accounts</a:t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AutoNum type="arabicPeriod"/>
            </a:pPr>
            <a:r>
              <a:rPr b="0" i="0" lang="en-GB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Custom roles</a:t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AutoNum type="arabicPeriod"/>
            </a:pPr>
            <a:r>
              <a:rPr b="0" i="0" lang="en-GB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Role bindings(Roles to SA)</a:t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AutoNum type="arabicPeriod"/>
            </a:pPr>
            <a:r>
              <a:rPr b="0" i="0" lang="en-GB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Test access ctrl</a:t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8" name="Google Shape;388;p5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-3634300" y="3154450"/>
            <a:ext cx="3687225" cy="176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5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-3644662" y="4918600"/>
            <a:ext cx="3707950" cy="790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4" name="Google Shape;394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7350" y="0"/>
            <a:ext cx="4506226" cy="437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p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43575" y="0"/>
            <a:ext cx="4260500" cy="355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p5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995974" y="3704175"/>
            <a:ext cx="3995625" cy="106119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p5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-3702150" y="1082175"/>
            <a:ext cx="4039500" cy="138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2" name="Google Shape;402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2225" y="68675"/>
            <a:ext cx="3720150" cy="483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p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52375" y="68663"/>
            <a:ext cx="3541250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5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2587925" y="51500"/>
            <a:ext cx="3720149" cy="487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p5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259550" y="1356876"/>
            <a:ext cx="3963750" cy="2019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55"/>
          <p:cNvSpPr txBox="1"/>
          <p:nvPr>
            <p:ph type="title"/>
          </p:nvPr>
        </p:nvSpPr>
        <p:spPr>
          <a:xfrm rot="5400000">
            <a:off x="6254125" y="2392675"/>
            <a:ext cx="4500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2020"/>
              <a:t>Test Access Control </a:t>
            </a:r>
            <a:endParaRPr sz="2020"/>
          </a:p>
        </p:txBody>
      </p:sp>
      <p:pic>
        <p:nvPicPr>
          <p:cNvPr id="411" name="Google Shape;411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0175" y="0"/>
            <a:ext cx="3544974" cy="292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p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0175" y="2855900"/>
            <a:ext cx="3544975" cy="228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p5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075150" y="0"/>
            <a:ext cx="4227775" cy="342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Google Shape;414;p5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075150" y="3427300"/>
            <a:ext cx="4227775" cy="171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p5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rot="5400000">
            <a:off x="-3722038" y="1127238"/>
            <a:ext cx="5139901" cy="281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56"/>
          <p:cNvSpPr txBox="1"/>
          <p:nvPr>
            <p:ph type="title"/>
          </p:nvPr>
        </p:nvSpPr>
        <p:spPr>
          <a:xfrm>
            <a:off x="0" y="-1210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GB"/>
              <a:t>Admission Controllers</a:t>
            </a:r>
            <a:endParaRPr/>
          </a:p>
        </p:txBody>
      </p:sp>
      <p:sp>
        <p:nvSpPr>
          <p:cNvPr id="421" name="Google Shape;421;p56"/>
          <p:cNvSpPr txBox="1"/>
          <p:nvPr/>
        </p:nvSpPr>
        <p:spPr>
          <a:xfrm>
            <a:off x="-2686775" y="323500"/>
            <a:ext cx="2587800" cy="21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AutoNum type="arabicPeriod"/>
            </a:pPr>
            <a:r>
              <a:rPr b="0" i="0" lang="en-GB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Check current admission controllers</a:t>
            </a:r>
            <a:endParaRPr b="0" i="0" sz="1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GB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kubectl describe pod kube-apiserver-$(hostname) -n kube-system | grep admission</a:t>
            </a:r>
            <a:endParaRPr b="0" i="0" sz="1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AutoNum type="arabicPeriod"/>
            </a:pPr>
            <a:r>
              <a:rPr b="0" i="0" lang="en-GB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Test resource quota enforcement for a deployment</a:t>
            </a:r>
            <a:endParaRPr b="0" i="0" sz="1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AutoNum type="arabicPeriod"/>
            </a:pPr>
            <a:r>
              <a:rPr b="0" i="0" lang="en-GB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Configure network policies</a:t>
            </a:r>
            <a:endParaRPr b="0" i="0" sz="1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2" name="Google Shape;422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913" y="452250"/>
            <a:ext cx="3235601" cy="4239000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p56"/>
          <p:cNvSpPr txBox="1"/>
          <p:nvPr/>
        </p:nvSpPr>
        <p:spPr>
          <a:xfrm>
            <a:off x="0" y="4610375"/>
            <a:ext cx="6487800" cy="4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GB" sz="1200" u="none" cap="none" strike="noStrike">
                <a:solidFill>
                  <a:srgbClr val="4361EE"/>
                </a:solidFill>
                <a:highlight>
                  <a:srgbClr val="141618"/>
                </a:highlight>
                <a:latin typeface="Courier New"/>
                <a:ea typeface="Courier New"/>
                <a:cs typeface="Courier New"/>
                <a:sym typeface="Courier New"/>
              </a:rPr>
              <a:t>kubectl apply -f resource-quota.yaml</a:t>
            </a:r>
            <a:endParaRPr b="0" i="0" sz="1200" u="none" cap="none" strike="noStrike">
              <a:solidFill>
                <a:srgbClr val="4361EE"/>
              </a:solidFill>
              <a:highlight>
                <a:srgbClr val="14161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GB" sz="1200" u="none" cap="none" strike="noStrike">
                <a:solidFill>
                  <a:srgbClr val="4361EE"/>
                </a:solidFill>
                <a:highlight>
                  <a:srgbClr val="141618"/>
                </a:highlight>
                <a:latin typeface="Courier New"/>
                <a:ea typeface="Courier New"/>
                <a:cs typeface="Courier New"/>
                <a:sym typeface="Courier New"/>
              </a:rPr>
              <a:t>kubectl describe resourcequota security-lab-quota -n security-lab</a:t>
            </a:r>
            <a:endParaRPr b="0" i="0" sz="1200" u="none" cap="none" strike="noStrike">
              <a:solidFill>
                <a:srgbClr val="4361EE"/>
              </a:solidFill>
              <a:highlight>
                <a:srgbClr val="14161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4" name="Google Shape;424;p5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36988" y="-1"/>
            <a:ext cx="3113710" cy="3611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p5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721048" y="0"/>
            <a:ext cx="2288501" cy="2324731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5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563525" y="2324726"/>
            <a:ext cx="3616424" cy="2465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57"/>
          <p:cNvSpPr txBox="1"/>
          <p:nvPr>
            <p:ph idx="1" type="body"/>
          </p:nvPr>
        </p:nvSpPr>
        <p:spPr>
          <a:xfrm>
            <a:off x="52925" y="53925"/>
            <a:ext cx="8779500" cy="508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62500" lnSpcReduction="20000"/>
          </a:bodyPr>
          <a:lstStyle/>
          <a:p>
            <a:pPr indent="0" lvl="0" marL="0" rtl="0" algn="l">
              <a:lnSpc>
                <a:spcPct val="140000"/>
              </a:lnSpc>
              <a:spcBef>
                <a:spcPts val="1800"/>
              </a:spcBef>
              <a:spcAft>
                <a:spcPts val="0"/>
              </a:spcAft>
              <a:buSzPct val="169411"/>
              <a:buNone/>
            </a:pPr>
            <a:r>
              <a:rPr b="1" lang="en-GB" sz="1700">
                <a:solidFill>
                  <a:srgbClr val="FFFFFF"/>
                </a:solidFill>
                <a:highlight>
                  <a:srgbClr val="1A1D21"/>
                </a:highlight>
              </a:rPr>
              <a:t>Create a file named </a:t>
            </a:r>
            <a:r>
              <a:rPr b="1" lang="en-GB" sz="1700">
                <a:solidFill>
                  <a:srgbClr val="4361EE"/>
                </a:solidFill>
                <a:highlight>
                  <a:srgbClr val="141618"/>
                </a:highlight>
                <a:latin typeface="Roboto Mono"/>
                <a:ea typeface="Roboto Mono"/>
                <a:cs typeface="Roboto Mono"/>
                <a:sym typeface="Roboto Mono"/>
              </a:rPr>
              <a:t>network-policy.yaml</a:t>
            </a:r>
            <a:r>
              <a:rPr b="1" lang="en-GB" sz="1700">
                <a:solidFill>
                  <a:srgbClr val="FFFFFF"/>
                </a:solidFill>
                <a:highlight>
                  <a:srgbClr val="1A1D21"/>
                </a:highlight>
              </a:rPr>
              <a:t>: </a:t>
            </a:r>
            <a:endParaRPr b="1" sz="1700">
              <a:solidFill>
                <a:srgbClr val="FFFFFF"/>
              </a:solidFill>
              <a:highlight>
                <a:srgbClr val="1A1D2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ct val="128285"/>
              <a:buNone/>
            </a:pPr>
            <a:r>
              <a:rPr lang="en-GB" sz="2245">
                <a:solidFill>
                  <a:schemeClr val="dk1"/>
                </a:solidFill>
              </a:rPr>
              <a:t>```bash cat &gt; network-policy.yaml &lt;&lt; EOF</a:t>
            </a:r>
            <a:endParaRPr sz="2245">
              <a:solidFill>
                <a:schemeClr val="dk1"/>
              </a:solidFill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8981"/>
              <a:buFont typeface="Arial"/>
              <a:buNone/>
            </a:pPr>
            <a:r>
              <a:rPr lang="en-GB" sz="2245">
                <a:solidFill>
                  <a:schemeClr val="dk1"/>
                </a:solidFill>
              </a:rPr>
              <a:t>apiVersion: networking.k8s.io/v1</a:t>
            </a:r>
            <a:endParaRPr sz="2245">
              <a:solidFill>
                <a:schemeClr val="dk1"/>
              </a:solidFill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8981"/>
              <a:buFont typeface="Arial"/>
              <a:buNone/>
            </a:pPr>
            <a:r>
              <a:rPr lang="en-GB" sz="2245">
                <a:solidFill>
                  <a:schemeClr val="dk1"/>
                </a:solidFill>
              </a:rPr>
              <a:t>kind: NetworkPolicy</a:t>
            </a:r>
            <a:endParaRPr sz="2245">
              <a:solidFill>
                <a:schemeClr val="dk1"/>
              </a:solidFill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8981"/>
              <a:buFont typeface="Arial"/>
              <a:buNone/>
            </a:pPr>
            <a:r>
              <a:rPr lang="en-GB" sz="2245">
                <a:solidFill>
                  <a:schemeClr val="dk1"/>
                </a:solidFill>
              </a:rPr>
              <a:t>metadata:</a:t>
            </a:r>
            <a:endParaRPr sz="2245">
              <a:solidFill>
                <a:schemeClr val="dk1"/>
              </a:solidFill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8981"/>
              <a:buFont typeface="Arial"/>
              <a:buNone/>
            </a:pPr>
            <a:r>
              <a:rPr lang="en-GB" sz="2245">
                <a:solidFill>
                  <a:schemeClr val="dk1"/>
                </a:solidFill>
              </a:rPr>
              <a:t>  name: allow-test-app-ingress</a:t>
            </a:r>
            <a:endParaRPr sz="2245">
              <a:solidFill>
                <a:schemeClr val="dk1"/>
              </a:solidFill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8981"/>
              <a:buFont typeface="Arial"/>
              <a:buNone/>
            </a:pPr>
            <a:r>
              <a:rPr lang="en-GB" sz="2245">
                <a:solidFill>
                  <a:schemeClr val="dk1"/>
                </a:solidFill>
              </a:rPr>
              <a:t>  namespace: security-lab</a:t>
            </a:r>
            <a:endParaRPr sz="2245">
              <a:solidFill>
                <a:schemeClr val="dk1"/>
              </a:solidFill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8981"/>
              <a:buFont typeface="Arial"/>
              <a:buNone/>
            </a:pPr>
            <a:r>
              <a:rPr lang="en-GB" sz="2245">
                <a:solidFill>
                  <a:schemeClr val="dk1"/>
                </a:solidFill>
              </a:rPr>
              <a:t>spec:</a:t>
            </a:r>
            <a:endParaRPr sz="2245">
              <a:solidFill>
                <a:schemeClr val="dk1"/>
              </a:solidFill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8981"/>
              <a:buFont typeface="Arial"/>
              <a:buNone/>
            </a:pPr>
            <a:r>
              <a:rPr lang="en-GB" sz="2245">
                <a:solidFill>
                  <a:schemeClr val="dk1"/>
                </a:solidFill>
              </a:rPr>
              <a:t>  podSelector:</a:t>
            </a:r>
            <a:endParaRPr sz="2245">
              <a:solidFill>
                <a:schemeClr val="dk1"/>
              </a:solidFill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8981"/>
              <a:buFont typeface="Arial"/>
              <a:buNone/>
            </a:pPr>
            <a:r>
              <a:rPr lang="en-GB" sz="2245">
                <a:solidFill>
                  <a:schemeClr val="dk1"/>
                </a:solidFill>
              </a:rPr>
              <a:t>    matchLabels:</a:t>
            </a:r>
            <a:endParaRPr sz="2245">
              <a:solidFill>
                <a:schemeClr val="dk1"/>
              </a:solidFill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8981"/>
              <a:buFont typeface="Arial"/>
              <a:buNone/>
            </a:pPr>
            <a:r>
              <a:rPr lang="en-GB" sz="2245">
                <a:solidFill>
                  <a:schemeClr val="dk1"/>
                </a:solidFill>
              </a:rPr>
              <a:t>      app: test-app</a:t>
            </a:r>
            <a:endParaRPr sz="2245">
              <a:solidFill>
                <a:schemeClr val="dk1"/>
              </a:solidFill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8981"/>
              <a:buFont typeface="Arial"/>
              <a:buNone/>
            </a:pPr>
            <a:r>
              <a:rPr lang="en-GB" sz="2245">
                <a:solidFill>
                  <a:schemeClr val="dk1"/>
                </a:solidFill>
              </a:rPr>
              <a:t>  policyTypes:</a:t>
            </a:r>
            <a:endParaRPr sz="2245">
              <a:solidFill>
                <a:schemeClr val="dk1"/>
              </a:solidFill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8981"/>
              <a:buFont typeface="Arial"/>
              <a:buNone/>
            </a:pPr>
            <a:r>
              <a:rPr lang="en-GB" sz="2245">
                <a:solidFill>
                  <a:schemeClr val="dk1"/>
                </a:solidFill>
              </a:rPr>
              <a:t>  - Ingress</a:t>
            </a:r>
            <a:endParaRPr sz="2245">
              <a:solidFill>
                <a:schemeClr val="dk1"/>
              </a:solidFill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8981"/>
              <a:buFont typeface="Arial"/>
              <a:buNone/>
            </a:pPr>
            <a:r>
              <a:rPr lang="en-GB" sz="2245">
                <a:solidFill>
                  <a:schemeClr val="dk1"/>
                </a:solidFill>
              </a:rPr>
              <a:t>  ingress:</a:t>
            </a:r>
            <a:endParaRPr sz="2245">
              <a:solidFill>
                <a:schemeClr val="dk1"/>
              </a:solidFill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8981"/>
              <a:buFont typeface="Arial"/>
              <a:buNone/>
            </a:pPr>
            <a:r>
              <a:rPr lang="en-GB" sz="2245">
                <a:solidFill>
                  <a:schemeClr val="dk1"/>
                </a:solidFill>
              </a:rPr>
              <a:t>  - from:</a:t>
            </a:r>
            <a:endParaRPr sz="2245">
              <a:solidFill>
                <a:schemeClr val="dk1"/>
              </a:solidFill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8981"/>
              <a:buFont typeface="Arial"/>
              <a:buNone/>
            </a:pPr>
            <a:r>
              <a:rPr lang="en-GB" sz="2245">
                <a:solidFill>
                  <a:schemeClr val="dk1"/>
                </a:solidFill>
              </a:rPr>
              <a:t>    - podSelector:</a:t>
            </a:r>
            <a:endParaRPr sz="2245">
              <a:solidFill>
                <a:schemeClr val="dk1"/>
              </a:solidFill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8981"/>
              <a:buFont typeface="Arial"/>
              <a:buNone/>
            </a:pPr>
            <a:r>
              <a:rPr lang="en-GB" sz="2245">
                <a:solidFill>
                  <a:schemeClr val="dk1"/>
                </a:solidFill>
              </a:rPr>
              <a:t>        matchLabels:</a:t>
            </a:r>
            <a:endParaRPr sz="2245">
              <a:solidFill>
                <a:schemeClr val="dk1"/>
              </a:solidFill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8981"/>
              <a:buFont typeface="Arial"/>
              <a:buNone/>
            </a:pPr>
            <a:r>
              <a:rPr lang="en-GB" sz="2245">
                <a:solidFill>
                  <a:schemeClr val="dk1"/>
                </a:solidFill>
              </a:rPr>
              <a:t>          access: allowed</a:t>
            </a:r>
            <a:endParaRPr sz="2245">
              <a:solidFill>
                <a:schemeClr val="dk1"/>
              </a:solidFill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8981"/>
              <a:buFont typeface="Arial"/>
              <a:buNone/>
            </a:pPr>
            <a:r>
              <a:rPr lang="en-GB" sz="2245">
                <a:solidFill>
                  <a:schemeClr val="dk1"/>
                </a:solidFill>
              </a:rPr>
              <a:t>    ports:</a:t>
            </a:r>
            <a:endParaRPr sz="2245">
              <a:solidFill>
                <a:schemeClr val="dk1"/>
              </a:solidFill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8981"/>
              <a:buFont typeface="Arial"/>
              <a:buNone/>
            </a:pPr>
            <a:r>
              <a:rPr lang="en-GB" sz="2245">
                <a:solidFill>
                  <a:schemeClr val="dk1"/>
                </a:solidFill>
              </a:rPr>
              <a:t>    - protocol: TCP</a:t>
            </a:r>
            <a:endParaRPr sz="2245">
              <a:solidFill>
                <a:schemeClr val="dk1"/>
              </a:solidFill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28285"/>
              <a:buNone/>
            </a:pPr>
            <a:r>
              <a:rPr lang="en-GB" sz="2245">
                <a:solidFill>
                  <a:schemeClr val="dk1"/>
                </a:solidFill>
              </a:rPr>
              <a:t>      port: 80</a:t>
            </a:r>
            <a:endParaRPr sz="2245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8981"/>
              <a:buFont typeface="Arial"/>
              <a:buNone/>
            </a:pPr>
            <a:r>
              <a:rPr lang="en-GB" sz="2245">
                <a:solidFill>
                  <a:schemeClr val="dk1"/>
                </a:solidFill>
              </a:rPr>
              <a:t>EOF</a:t>
            </a:r>
            <a:endParaRPr sz="2245">
              <a:solidFill>
                <a:schemeClr val="dk1"/>
              </a:solidFill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0"/>
              <a:buFont typeface="Arial"/>
              <a:buNone/>
            </a:pPr>
            <a:r>
              <a:t/>
            </a:r>
            <a:endParaRPr/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59999"/>
              <a:buNone/>
            </a:pPr>
            <a:r>
              <a:t/>
            </a:r>
            <a:endParaRPr/>
          </a:p>
        </p:txBody>
      </p:sp>
      <p:pic>
        <p:nvPicPr>
          <p:cNvPr id="432" name="Google Shape;432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24575" y="2203147"/>
            <a:ext cx="4573725" cy="2079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Google Shape;433;p5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61075" y="202897"/>
            <a:ext cx="4446924" cy="173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58"/>
          <p:cNvSpPr txBox="1"/>
          <p:nvPr>
            <p:ph type="title"/>
          </p:nvPr>
        </p:nvSpPr>
        <p:spPr>
          <a:xfrm>
            <a:off x="-62900" y="-941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GB"/>
              <a:t>Validate Security Implementation</a:t>
            </a:r>
            <a:endParaRPr/>
          </a:p>
        </p:txBody>
      </p:sp>
      <p:pic>
        <p:nvPicPr>
          <p:cNvPr id="439" name="Google Shape;439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550438"/>
            <a:ext cx="2661038" cy="279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Google Shape;440;p5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46487" y="745938"/>
            <a:ext cx="3701824" cy="2399125"/>
          </a:xfrm>
          <a:prstGeom prst="rect">
            <a:avLst/>
          </a:prstGeom>
          <a:noFill/>
          <a:ln>
            <a:noFill/>
          </a:ln>
        </p:spPr>
      </p:pic>
      <p:sp>
        <p:nvSpPr>
          <p:cNvPr id="441" name="Google Shape;441;p58"/>
          <p:cNvSpPr txBox="1"/>
          <p:nvPr/>
        </p:nvSpPr>
        <p:spPr>
          <a:xfrm>
            <a:off x="0" y="324172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kubectl apply -f test-client.yaml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2" name="Google Shape;442;p5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003375" y="0"/>
            <a:ext cx="3240650" cy="354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3" name="Google Shape;443;p5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460700" y="3541025"/>
            <a:ext cx="3783325" cy="1602475"/>
          </a:xfrm>
          <a:prstGeom prst="rect">
            <a:avLst/>
          </a:prstGeom>
          <a:noFill/>
          <a:ln>
            <a:noFill/>
          </a:ln>
        </p:spPr>
      </p:pic>
      <p:sp>
        <p:nvSpPr>
          <p:cNvPr id="444" name="Google Shape;444;p58"/>
          <p:cNvSpPr txBox="1"/>
          <p:nvPr/>
        </p:nvSpPr>
        <p:spPr>
          <a:xfrm>
            <a:off x="-2723900" y="1159175"/>
            <a:ext cx="2661000" cy="6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1. Comprehensive Security Testing</a:t>
            </a:r>
            <a:endParaRPr b="0" i="0" sz="12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2. Security audit &amp; verification</a:t>
            </a:r>
            <a:endParaRPr b="0" i="0" sz="12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9" name="Google Shape;449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208900" y="548125"/>
            <a:ext cx="3262171" cy="339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0" name="Google Shape;450;p5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03825" y="125475"/>
            <a:ext cx="3802450" cy="293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" name="Google Shape;451;p5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956825" y="1670948"/>
            <a:ext cx="4187176" cy="33916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60"/>
          <p:cNvSpPr txBox="1"/>
          <p:nvPr>
            <p:ph type="title"/>
          </p:nvPr>
        </p:nvSpPr>
        <p:spPr>
          <a:xfrm>
            <a:off x="0" y="-693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GB"/>
              <a:t>Deploy Stateful sets</a:t>
            </a:r>
            <a:endParaRPr/>
          </a:p>
        </p:txBody>
      </p:sp>
      <p:sp>
        <p:nvSpPr>
          <p:cNvPr id="457" name="Google Shape;457;p60"/>
          <p:cNvSpPr txBox="1"/>
          <p:nvPr>
            <p:ph idx="1" type="body"/>
          </p:nvPr>
        </p:nvSpPr>
        <p:spPr>
          <a:xfrm>
            <a:off x="158300" y="548500"/>
            <a:ext cx="8520600" cy="44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1500">
                <a:solidFill>
                  <a:schemeClr val="dk1"/>
                </a:solidFill>
              </a:rPr>
              <a:t>kubectl apply -f mysql-statefulset.yaml --dry-run=client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1500">
                <a:solidFill>
                  <a:schemeClr val="dk1"/>
                </a:solidFill>
              </a:rPr>
              <a:t>kubectl apply -f mysql-statefulset.yaml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1500">
                <a:solidFill>
                  <a:schemeClr val="dk1"/>
                </a:solidFill>
              </a:rPr>
              <a:t>kubectl apply -f mysql-service.yaml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1500">
                <a:solidFill>
                  <a:schemeClr val="dk1"/>
                </a:solidFill>
              </a:rPr>
              <a:t>kubectl get statefulset,pods,pvc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1500">
                <a:solidFill>
                  <a:schemeClr val="dk1"/>
                </a:solidFill>
              </a:rPr>
              <a:t>kubectl get pods -l app=mysql -o wide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1500">
                <a:solidFill>
                  <a:schemeClr val="dk1"/>
                </a:solidFill>
              </a:rPr>
              <a:t>kubectl exec -it mysql-0 -- mysql -uroot -ppassword -e "CREATE DATABASE lab_test;"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1500">
                <a:solidFill>
                  <a:schemeClr val="dk1"/>
                </a:solidFill>
              </a:rPr>
              <a:t>kubectl delete pod mysql-0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1500">
                <a:solidFill>
                  <a:schemeClr val="dk1"/>
                </a:solidFill>
              </a:rPr>
              <a:t>kubectl exec -it mysql-0 -- mysql -uroot -ppassword -e "SHOW DATABASES;"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1500">
                <a:solidFill>
                  <a:schemeClr val="dk1"/>
                </a:solidFill>
              </a:rPr>
              <a:t>kubectl run -it --rm --image=busybox:1.28 test --restart=Never -- nslookup mysql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1500">
                <a:solidFill>
                  <a:schemeClr val="dk1"/>
                </a:solidFill>
              </a:rPr>
              <a:t>kubectl delete -f mysql-statefulset.yaml -f mysql-service.yaml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 i="1" sz="1500" u="sng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i="1" lang="en-GB" sz="1500" u="sng">
                <a:solidFill>
                  <a:schemeClr val="dk1"/>
                </a:solidFill>
              </a:rPr>
              <a:t>Troubleshooting Tips</a:t>
            </a:r>
            <a:endParaRPr b="1" i="1" sz="1500" u="sng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1500">
                <a:solidFill>
                  <a:schemeClr val="dk1"/>
                </a:solidFill>
              </a:rPr>
              <a:t>If PVCs remain "Pending":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-GB" sz="1500">
                <a:solidFill>
                  <a:schemeClr val="dk1"/>
                </a:solidFill>
              </a:rPr>
              <a:t>Verify your StorageClass exists: kubectl get storageclass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-GB" sz="1500">
                <a:solidFill>
                  <a:schemeClr val="dk1"/>
                </a:solidFill>
              </a:rPr>
              <a:t>For Minikube, enable the default StorageClass: minikube addons enable storage-provisioner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1500">
                <a:solidFill>
                  <a:schemeClr val="dk1"/>
                </a:solidFill>
              </a:rPr>
              <a:t>If Pods fail to start: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-GB" sz="1500">
                <a:solidFill>
                  <a:schemeClr val="dk1"/>
                </a:solidFill>
              </a:rPr>
              <a:t>Check logs: kubectl logs mysql-0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-GB" sz="1500">
                <a:solidFill>
                  <a:schemeClr val="dk1"/>
                </a:solidFill>
              </a:rPr>
              <a:t>Ensure MYSQL_ROOT_PASSWORD is set correctly</a:t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458" name="Google Shape;458;p60"/>
          <p:cNvSpPr txBox="1"/>
          <p:nvPr/>
        </p:nvSpPr>
        <p:spPr>
          <a:xfrm>
            <a:off x="9195125" y="-162425"/>
            <a:ext cx="2238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GB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mysql-statefulset.yaml</a:t>
            </a:r>
            <a:endParaRPr b="1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apiVersion: apps/v1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kind: StatefulSet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metadata: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name: mysql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spec: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serviceName: "mysql"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replicas: 2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selector: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matchLabels: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app: mysql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template: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metadata: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labels: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app: mysql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spec: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containers: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- name: mysql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image: mysql:8.0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env: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- name: MYSQL_ROOT_PASSWORD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value: "password"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ports: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- containerPort: 3306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name: mysql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volumeMounts: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- name: mysql-persistent-storage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mountPath: /var/lib/mysql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volumeClaimTemplates: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- metadata: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name: mysql-persistent-storage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spec: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accessModes: [ "ReadWriteOnce" ]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storageClassName: "standard"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resources: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requests: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storage: 1Gi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9" name="Google Shape;459;p60"/>
          <p:cNvSpPr txBox="1"/>
          <p:nvPr/>
        </p:nvSpPr>
        <p:spPr>
          <a:xfrm>
            <a:off x="-2562725" y="0"/>
            <a:ext cx="2454600" cy="18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GB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mysql-service.yaml</a:t>
            </a:r>
            <a:endParaRPr b="1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GB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(headless service for DNS resolution)</a:t>
            </a:r>
            <a:endParaRPr b="1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apiVersion: v1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kind: Service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metadata: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name: mysql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spec: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clusterIP: None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ports: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- port: 3306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name: mysql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selector: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app: mysql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0" name="Google Shape;460;p60"/>
          <p:cNvSpPr txBox="1"/>
          <p:nvPr/>
        </p:nvSpPr>
        <p:spPr>
          <a:xfrm>
            <a:off x="-2641025" y="3356800"/>
            <a:ext cx="2589900" cy="121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GB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Deploy the stateful application:</a:t>
            </a:r>
            <a:endParaRPr b="1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AutoNum type="arabicPeriod"/>
            </a:pPr>
            <a:r>
              <a:rPr b="0" i="0" lang="en-GB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Apply the stateful manifest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AutoNum type="arabicPeriod"/>
            </a:pPr>
            <a:r>
              <a:rPr b="0" i="0" lang="en-GB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Create a headless Service for DNS resolution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AutoNum type="arabicPeriod"/>
            </a:pPr>
            <a:r>
              <a:rPr b="0" i="0" lang="en-GB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Verify resources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61"/>
          <p:cNvSpPr txBox="1"/>
          <p:nvPr>
            <p:ph type="title"/>
          </p:nvPr>
        </p:nvSpPr>
        <p:spPr>
          <a:xfrm>
            <a:off x="0" y="-114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GB"/>
              <a:t>Network Policy</a:t>
            </a:r>
            <a:endParaRPr/>
          </a:p>
        </p:txBody>
      </p:sp>
      <p:pic>
        <p:nvPicPr>
          <p:cNvPr id="466" name="Google Shape;466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082850"/>
            <a:ext cx="3460800" cy="4060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67" name="Google Shape;467;p6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13191" y="1711550"/>
            <a:ext cx="5370384" cy="292203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8" name="Google Shape;468;p6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451698" y="180473"/>
            <a:ext cx="6585425" cy="947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/>
          <p:nvPr>
            <p:ph idx="1" type="body"/>
          </p:nvPr>
        </p:nvSpPr>
        <p:spPr>
          <a:xfrm>
            <a:off x="0" y="-58650"/>
            <a:ext cx="9144000" cy="526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rPr b="1" lang="en-GB" sz="1000">
                <a:solidFill>
                  <a:schemeClr val="dk1"/>
                </a:solidFill>
                <a:highlight>
                  <a:srgbClr val="FFFF00"/>
                </a:highlight>
              </a:rPr>
              <a:t>Container files for building Images</a:t>
            </a:r>
            <a:endParaRPr b="1" sz="1000">
              <a:solidFill>
                <a:schemeClr val="dk1"/>
              </a:solidFill>
              <a:highlight>
                <a:srgbClr val="FFFF00"/>
              </a:highlight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t/>
            </a:r>
            <a:endParaRPr b="1" i="1" sz="1000" u="sng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rPr b="1" i="1" lang="en-GB" sz="1000" u="sng">
                <a:solidFill>
                  <a:schemeClr val="dk1"/>
                </a:solidFill>
              </a:rPr>
              <a:t>Building custom container image:</a:t>
            </a:r>
            <a:endParaRPr b="1" i="1" sz="1000" u="sng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rPr lang="en-GB" sz="1000">
                <a:solidFill>
                  <a:schemeClr val="dk1"/>
                </a:solidFill>
              </a:rPr>
              <a:t>mkdir custom-nginx &amp;&amp; cd custom-nginx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rPr lang="en-GB" sz="1000">
                <a:solidFill>
                  <a:schemeClr val="dk1"/>
                </a:solidFill>
              </a:rPr>
              <a:t>echo "&lt;h1&gt;Welcome to My Custom Nginx Container!&lt;/h1&gt;" &gt; index.html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rPr lang="en-GB" sz="1000">
                <a:solidFill>
                  <a:schemeClr val="dk1"/>
                </a:solidFill>
              </a:rPr>
              <a:t>vim Dockerfile.initial or vim Containerfile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rPr lang="en-GB" sz="1000">
                <a:solidFill>
                  <a:schemeClr val="dk1"/>
                </a:solidFill>
              </a:rPr>
              <a:t>FROM </a:t>
            </a:r>
            <a:r>
              <a:rPr lang="en-GB" sz="1000" u="sng">
                <a:solidFill>
                  <a:schemeClr val="hlink"/>
                </a:solidFill>
                <a:hlinkClick r:id="rId3"/>
              </a:rPr>
              <a:t>docker.io/nginx:alpine</a:t>
            </a:r>
            <a:r>
              <a:rPr lang="en-GB" sz="1000">
                <a:solidFill>
                  <a:schemeClr val="dk1"/>
                </a:solidFill>
              </a:rPr>
              <a:t>										# Use the official Nginx base image</a:t>
            </a:r>
            <a:endParaRPr sz="10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rPr lang="en-GB" sz="1000">
                <a:solidFill>
                  <a:schemeClr val="dk1"/>
                </a:solidFill>
              </a:rPr>
              <a:t>ENV AUTHOR="OpenShift Developer"									# Set an environment variable</a:t>
            </a:r>
            <a:endParaRPr sz="10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rPr lang="en-GB" sz="1000">
                <a:solidFill>
                  <a:schemeClr val="dk1"/>
                </a:solidFill>
              </a:rPr>
              <a:t>COPY index.html /usr/share/nginx/html				   </a:t>
            </a:r>
            <a:r>
              <a:rPr lang="en-GB" sz="900">
                <a:solidFill>
                  <a:schemeClr val="dk1"/>
                </a:solidFill>
              </a:rPr>
              <a:t># Copy the custom HTML file to the Nginx web root/Copies files from the host to the container</a:t>
            </a:r>
            <a:endParaRPr sz="9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rPr lang="en-GB" sz="1000">
                <a:solidFill>
                  <a:schemeClr val="dk1"/>
                </a:solidFill>
              </a:rPr>
              <a:t>RUN echo "Container built by $AUTHOR" &gt; /build-info.txt 						</a:t>
            </a:r>
            <a:r>
              <a:rPr lang="en-GB" sz="900">
                <a:solidFill>
                  <a:schemeClr val="dk1"/>
                </a:solidFill>
              </a:rPr>
              <a:t># Run a command during the build process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rPr lang="en-GB" sz="1000">
                <a:solidFill>
                  <a:schemeClr val="dk1"/>
                </a:solidFill>
              </a:rPr>
              <a:t>podman build -t my-custom-nginx . 			    # -t assigns a tag (my-custom-nginx) to the image. dot  indicates the build context (current directory)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rPr b="1" i="1" lang="en-GB" sz="1000" u="sng">
                <a:solidFill>
                  <a:schemeClr val="dk1"/>
                </a:solidFill>
              </a:rPr>
              <a:t>Building optimized container image:</a:t>
            </a:r>
            <a:endParaRPr b="1"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rPr lang="en-GB" sz="1000">
                <a:solidFill>
                  <a:schemeClr val="dk1"/>
                </a:solidFill>
              </a:rPr>
              <a:t>Vim Dockerfile.optimized</a:t>
            </a:r>
            <a:endParaRPr sz="10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rPr lang="en-GB" sz="1000">
                <a:solidFill>
                  <a:schemeClr val="dk1"/>
                </a:solidFill>
              </a:rPr>
              <a:t>FROM ubuntu:22.04</a:t>
            </a:r>
            <a:endParaRPr sz="10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rPr lang="en-GB" sz="1000">
                <a:solidFill>
                  <a:schemeClr val="dk1"/>
                </a:solidFill>
              </a:rPr>
              <a:t>RUN apt-get update &amp;&amp; \	      	         # Combining RUN commands reduces layers and cleanup within same layer minimizes final image size</a:t>
            </a:r>
            <a:endParaRPr sz="10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rPr lang="en-GB" sz="1000">
                <a:solidFill>
                  <a:schemeClr val="dk1"/>
                </a:solidFill>
              </a:rPr>
              <a:t>    apt-get install -y curl wget python3 python3-pip &amp;&amp; \</a:t>
            </a:r>
            <a:endParaRPr sz="10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rPr lang="en-GB" sz="1000">
                <a:solidFill>
                  <a:schemeClr val="dk1"/>
                </a:solidFill>
              </a:rPr>
              <a:t>    pip install flask &amp;&amp; \</a:t>
            </a:r>
            <a:endParaRPr sz="10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rPr lang="en-GB" sz="1000">
                <a:solidFill>
                  <a:schemeClr val="dk1"/>
                </a:solidFill>
              </a:rPr>
              <a:t>    apt-get clean &amp;&amp; \</a:t>
            </a:r>
            <a:endParaRPr sz="10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rPr lang="en-GB" sz="1000">
                <a:solidFill>
                  <a:schemeClr val="dk1"/>
                </a:solidFill>
              </a:rPr>
              <a:t>    rm -rf /var/lib/apt/lists/* &amp;&amp; \</a:t>
            </a:r>
            <a:endParaRPr sz="10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rPr lang="en-GB" sz="1000">
                <a:solidFill>
                  <a:schemeClr val="dk1"/>
                </a:solidFill>
              </a:rPr>
              <a:t>    rm -rf /var/cache/apt/* /var/lib/apt/lists/*								# Remove package caches	</a:t>
            </a:r>
            <a:endParaRPr sz="10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rPr lang="en-GB" sz="1000">
                <a:solidFill>
                  <a:schemeClr val="dk1"/>
                </a:solidFill>
              </a:rPr>
              <a:t>COPY app.py /app/</a:t>
            </a:r>
            <a:endParaRPr sz="10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rPr lang="en-GB" sz="1000">
                <a:solidFill>
                  <a:schemeClr val="dk1"/>
                </a:solidFill>
              </a:rPr>
              <a:t>WORKDIR /app</a:t>
            </a:r>
            <a:endParaRPr sz="10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rPr lang="en-GB" sz="1000">
                <a:solidFill>
                  <a:schemeClr val="dk1"/>
                </a:solidFill>
              </a:rPr>
              <a:t>ENTRYPOINT ["echo", "Entrypoint says:"]								#Optional: Set ENTRYPOINT to a shell script</a:t>
            </a:r>
            <a:endParaRPr sz="10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rPr lang="en-GB" sz="1000">
                <a:solidFill>
                  <a:schemeClr val="dk1"/>
                </a:solidFill>
              </a:rPr>
              <a:t>CMD ["python3", "</a:t>
            </a:r>
            <a:r>
              <a:rPr lang="en-GB" sz="1000" u="sng">
                <a:solidFill>
                  <a:schemeClr val="hlink"/>
                </a:solidFill>
                <a:hlinkClick r:id="rId4"/>
              </a:rPr>
              <a:t>app.py</a:t>
            </a:r>
            <a:r>
              <a:rPr lang="en-GB" sz="1000">
                <a:solidFill>
                  <a:schemeClr val="dk1"/>
                </a:solidFill>
              </a:rPr>
              <a:t>"]</a:t>
            </a:r>
            <a:endParaRPr sz="10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rPr lang="en-GB" sz="1000">
                <a:solidFill>
                  <a:schemeClr val="dk1"/>
                </a:solidFill>
              </a:rPr>
              <a:t>ARG CACHEBUST=1											#Add a cache-busting layer</a:t>
            </a:r>
            <a:endParaRPr sz="10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rPr lang="en-GB" sz="1000">
                <a:solidFill>
                  <a:schemeClr val="dk1"/>
                </a:solidFill>
              </a:rPr>
              <a:t>RUN echo "Cache bust: $CACHEBUST"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rPr lang="en-GB" sz="1000">
                <a:solidFill>
                  <a:schemeClr val="dk1"/>
                </a:solidFill>
              </a:rPr>
              <a:t>podman build -t myapp:optimized -f Dockerfile.optimized .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rPr lang="en-GB" sz="1000">
                <a:solidFill>
                  <a:schemeClr val="dk1"/>
                </a:solidFill>
              </a:rPr>
              <a:t>podman build -t myapp:optimized --no-cache --build-arg CACHEBUST=$(date +%s) -f Dockerfile.optimized .	#Rebuild with different cache-bust value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rPr lang="en-GB" sz="1000">
                <a:solidFill>
                  <a:schemeClr val="dk1"/>
                </a:solidFill>
              </a:rPr>
              <a:t>														# --no-cache flag to force full rebuild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93" name="Google Shape;93;p17"/>
          <p:cNvSpPr txBox="1"/>
          <p:nvPr/>
        </p:nvSpPr>
        <p:spPr>
          <a:xfrm>
            <a:off x="-2273975" y="36100"/>
            <a:ext cx="2111400" cy="18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ENTRYPOINT defines the main executable that runs when the container starts.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CMD provides default arguments that get passed to the ENTRYPOINT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6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/>
              <a:t>Services: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ClusterIP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NodeIP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Ingress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Loadbalancer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Service Discovery &amp; DNS</a:t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78" name="Google Shape;478;p63"/>
          <p:cNvGraphicFramePr/>
          <p:nvPr/>
        </p:nvGraphicFramePr>
        <p:xfrm>
          <a:off x="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{9B1E3C87-5CE1-43F5-831D-5833F4B27970}</a:tableStyleId>
              </a:tblPr>
              <a:tblGrid>
                <a:gridCol w="2360450"/>
                <a:gridCol w="2360450"/>
                <a:gridCol w="2360450"/>
              </a:tblGrid>
              <a:tr h="51435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/>
                        <a:t>cat &gt; </a:t>
                      </a:r>
                      <a:r>
                        <a:rPr b="1" lang="en-GB" sz="1100" u="none" cap="none" strike="noStrike"/>
                        <a:t>nginx-deployment.yaml </a:t>
                      </a:r>
                      <a:r>
                        <a:rPr lang="en-GB" sz="1200" u="none" cap="none" strike="noStrike"/>
                        <a:t>&lt;&lt; EOF</a:t>
                      </a:r>
                      <a:endParaRPr sz="12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/>
                        <a:t>apiVersion: apps/v1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/>
                        <a:t>kind: Deployment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/>
                        <a:t>metadata: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/>
                        <a:t>  name: nginx-app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/>
                        <a:t>  labels: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/>
                        <a:t>    app: nginx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/>
                        <a:t>spec: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/>
                        <a:t>  replicas: 3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/>
                        <a:t>  selector: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/>
                        <a:t>    matchLabels: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/>
                        <a:t>      app: nginx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/>
                        <a:t>  template: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/>
                        <a:t>    metadata: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/>
                        <a:t>      labels: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/>
                        <a:t>        app: nginx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/>
                        <a:t>    spec: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/>
                        <a:t>      containers: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/>
                        <a:t>      - name: nginx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/>
                        <a:t>        image: nginx:1.21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/>
                        <a:t>        ports: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/>
                        <a:t> - containerPort: 80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/>
                        <a:t>        resources: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/>
                        <a:t>          requests: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/>
                        <a:t>            memory: "64Mi"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/>
                        <a:t>            cpu: "250m"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/>
                        <a:t>          limits: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/>
                        <a:t>            memory: "128Mi"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/>
                        <a:t>            cpu: "500m"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/>
                        <a:t>EOF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GB" sz="900" u="none" cap="none" strike="noStrike"/>
                        <a:t>kubectl apply -f nginx-deployment.yaml</a:t>
                      </a:r>
                      <a:endParaRPr sz="9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GB" sz="900" u="none" cap="none" strike="noStrike"/>
                        <a:t>kubectl get deployments</a:t>
                      </a:r>
                      <a:endParaRPr sz="9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GB" sz="900" u="none" cap="none" strike="noStrike"/>
                        <a:t>kubectl get pods -l app=nginx</a:t>
                      </a:r>
                      <a:endParaRPr sz="9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/>
                        <a:t>cat &gt; </a:t>
                      </a:r>
                      <a:r>
                        <a:rPr b="1" lang="en-GB" sz="900" u="none" cap="none" strike="noStrike"/>
                        <a:t>nginx-clusterip-service.yaml</a:t>
                      </a:r>
                      <a:r>
                        <a:rPr b="1" lang="en-GB" sz="1300" u="none" cap="none" strike="noStrike"/>
                        <a:t> </a:t>
                      </a:r>
                      <a:r>
                        <a:rPr lang="en-GB" sz="1400" u="none" cap="none" strike="noStrike"/>
                        <a:t>&lt;&lt; EOF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/>
                        <a:t>apiVersion: v1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/>
                        <a:t>kind: Service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/>
                        <a:t>metadata: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/>
                        <a:t>  name: nginx-clusterip-service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/>
                        <a:t>  labels: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/>
                        <a:t>    app: nginx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/>
                        <a:t>spec: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/>
                        <a:t>  type: ClusterIP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/>
                        <a:t>  selector: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/>
                        <a:t>    app: nginx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/>
                        <a:t>  ports: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/>
                        <a:t>  - port: 80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/>
                        <a:t>    targetPort: 80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/>
                        <a:t>    protocol: TCP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/>
                        <a:t>EOF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  <a:p>
                      <a:pPr indent="-2921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Char char="●"/>
                      </a:pPr>
                      <a:r>
                        <a:rPr lang="en-GB" sz="1000" u="none" cap="none" strike="noStrike"/>
                        <a:t>kubectl apply -f nginx-clusterip-service.yaml</a:t>
                      </a:r>
                      <a:endParaRPr sz="1000" u="none" cap="none" strike="noStrike"/>
                    </a:p>
                    <a:p>
                      <a:pPr indent="-2921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Char char="●"/>
                      </a:pPr>
                      <a:r>
                        <a:rPr lang="en-GB" sz="1000" u="none" cap="none" strike="noStrike"/>
                        <a:t>kubectl get services</a:t>
                      </a:r>
                      <a:endParaRPr sz="1000" u="none" cap="none" strike="noStrike"/>
                    </a:p>
                    <a:p>
                      <a:pPr indent="-28575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Char char="●"/>
                      </a:pPr>
                      <a:r>
                        <a:rPr lang="en-GB" sz="900" u="none" cap="none" strike="noStrike"/>
                        <a:t>kubectl describe service nginx-clusterip-service</a:t>
                      </a:r>
                      <a:endParaRPr sz="900" u="none" cap="none" strike="noStrike"/>
                    </a:p>
                    <a:p>
                      <a:pPr indent="-28575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Char char="●"/>
                      </a:pPr>
                      <a:r>
                        <a:rPr lang="en-GB" sz="900" u="none" cap="none" strike="noStrike"/>
                        <a:t>kubectl get service nginx-clusterip-service -o wide</a:t>
                      </a:r>
                      <a:endParaRPr sz="9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479" name="Google Shape;479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81351" y="396800"/>
            <a:ext cx="4525975" cy="4241125"/>
          </a:xfrm>
          <a:prstGeom prst="rect">
            <a:avLst/>
          </a:prstGeom>
          <a:noFill/>
          <a:ln>
            <a:noFill/>
          </a:ln>
        </p:spPr>
      </p:pic>
      <p:sp>
        <p:nvSpPr>
          <p:cNvPr id="480" name="Google Shape;480;p63"/>
          <p:cNvSpPr txBox="1"/>
          <p:nvPr/>
        </p:nvSpPr>
        <p:spPr>
          <a:xfrm>
            <a:off x="-1272350" y="460200"/>
            <a:ext cx="1064700" cy="341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L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U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R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5" name="Google Shape;485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150" y="-64175"/>
            <a:ext cx="3809474" cy="314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6" name="Google Shape;486;p6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150" y="3077075"/>
            <a:ext cx="3809475" cy="2066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7" name="Google Shape;487;p6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53615" y="-64179"/>
            <a:ext cx="4757206" cy="99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8" name="Google Shape;488;p6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853636" y="931196"/>
            <a:ext cx="4314389" cy="3378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Google Shape;489;p6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853636" y="4309725"/>
            <a:ext cx="3436539" cy="833775"/>
          </a:xfrm>
          <a:prstGeom prst="rect">
            <a:avLst/>
          </a:prstGeom>
          <a:noFill/>
          <a:ln>
            <a:noFill/>
          </a:ln>
        </p:spPr>
      </p:pic>
      <p:sp>
        <p:nvSpPr>
          <p:cNvPr id="490" name="Google Shape;490;p64"/>
          <p:cNvSpPr txBox="1"/>
          <p:nvPr/>
        </p:nvSpPr>
        <p:spPr>
          <a:xfrm>
            <a:off x="-2589800" y="-64175"/>
            <a:ext cx="3000000" cy="50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cat &gt; </a:t>
            </a:r>
            <a:r>
              <a:rPr b="1" i="0" lang="en-GB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nginx-nodeport-service.yaml </a:t>
            </a:r>
            <a:endParaRPr b="1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&lt;&lt; EOF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apiVersion: v1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kind: Service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metadata: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name: nginx-nodeport-service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labels: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app: nginx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spec: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type: NodePort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selector: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app: nginx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ports: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- port: 80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targetPort: 80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nodePort: 30080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protocol: TCP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EOF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●"/>
            </a:pPr>
            <a:r>
              <a:rPr b="0" i="0" lang="en-GB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kubectl apply -f nginx-nodeport-service.yaml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●"/>
            </a:pPr>
            <a:r>
              <a:rPr b="0" i="0" lang="en-GB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kubectl get services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●"/>
            </a:pPr>
            <a:r>
              <a:rPr b="0" i="0" lang="en-GB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kubectl describe service nginx-nodeport-service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1" name="Google Shape;491;p64"/>
          <p:cNvSpPr txBox="1"/>
          <p:nvPr/>
        </p:nvSpPr>
        <p:spPr>
          <a:xfrm>
            <a:off x="9429750" y="767025"/>
            <a:ext cx="992700" cy="35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O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D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65"/>
          <p:cNvSpPr txBox="1"/>
          <p:nvPr/>
        </p:nvSpPr>
        <p:spPr>
          <a:xfrm>
            <a:off x="-2616875" y="-113600"/>
            <a:ext cx="2553600" cy="51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cat &gt; </a:t>
            </a:r>
            <a:r>
              <a:rPr b="1" i="0" lang="en-GB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nginx-loadbalancer-service.yaml</a:t>
            </a:r>
            <a:r>
              <a:rPr b="0" i="0" lang="en-GB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&lt;&lt; EOF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apiVersion: v1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kind: Service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metadata: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name: nginx-loadbalancer-service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labels: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app: nginx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annotations: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service.beta.kubernetes.io/aws-load-balancer-type: "nlb"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spec: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type: LoadBalancer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selector: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app: nginx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ports: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- port: 80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targetPort: 80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protocol: TCP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EOF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97" name="Google Shape;497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46125"/>
            <a:ext cx="4069675" cy="139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8" name="Google Shape;498;p6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125" y="1408475"/>
            <a:ext cx="3979426" cy="3735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99" name="Google Shape;499;p6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069676" y="0"/>
            <a:ext cx="4200255" cy="3486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p6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069675" y="3486675"/>
            <a:ext cx="3862150" cy="1221775"/>
          </a:xfrm>
          <a:prstGeom prst="rect">
            <a:avLst/>
          </a:prstGeom>
          <a:noFill/>
          <a:ln>
            <a:noFill/>
          </a:ln>
        </p:spPr>
      </p:pic>
      <p:sp>
        <p:nvSpPr>
          <p:cNvPr id="501" name="Google Shape;501;p65"/>
          <p:cNvSpPr txBox="1"/>
          <p:nvPr/>
        </p:nvSpPr>
        <p:spPr>
          <a:xfrm>
            <a:off x="8743925" y="0"/>
            <a:ext cx="2851500" cy="35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GB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cat &gt; </a:t>
            </a:r>
            <a:r>
              <a:rPr b="1" i="0" lang="en-GB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metallb-config.yaml</a:t>
            </a:r>
            <a:r>
              <a:rPr b="0" i="0" lang="en-GB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GB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&lt;&lt; EOF</a:t>
            </a:r>
            <a:endParaRPr b="0" i="0" sz="1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GB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apiVersion: metallb.io/v1beta1</a:t>
            </a:r>
            <a:endParaRPr b="0" i="0" sz="1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GB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kind: IPAddressPool</a:t>
            </a:r>
            <a:endParaRPr b="0" i="0" sz="1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GB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metadata:</a:t>
            </a:r>
            <a:endParaRPr b="0" i="0" sz="1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GB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name: example</a:t>
            </a:r>
            <a:endParaRPr b="0" i="0" sz="1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GB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namespace: metallb-system</a:t>
            </a:r>
            <a:endParaRPr b="0" i="0" sz="1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GB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spec:</a:t>
            </a:r>
            <a:endParaRPr b="0" i="0" sz="1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GB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addresses:</a:t>
            </a:r>
            <a:endParaRPr b="0" i="0" sz="1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GB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- 192.168.1.240-192.168.1.250</a:t>
            </a:r>
            <a:endParaRPr b="0" i="0" sz="1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GB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---</a:t>
            </a:r>
            <a:endParaRPr b="0" i="0" sz="1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GB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apiVersion: metallb.io/v1beta1</a:t>
            </a:r>
            <a:endParaRPr b="0" i="0" sz="1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GB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kind: L2Advertisement</a:t>
            </a:r>
            <a:endParaRPr b="0" i="0" sz="1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GB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metadata:</a:t>
            </a:r>
            <a:endParaRPr b="0" i="0" sz="1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GB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name: empty</a:t>
            </a:r>
            <a:endParaRPr b="0" i="0" sz="1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GB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namespace: metallb-system</a:t>
            </a:r>
            <a:endParaRPr b="0" i="0" sz="1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GB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EOF</a:t>
            </a:r>
            <a:endParaRPr b="0" i="0" sz="1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2" name="Google Shape;502;p6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931825" y="3486669"/>
            <a:ext cx="3708850" cy="172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66"/>
          <p:cNvSpPr txBox="1"/>
          <p:nvPr/>
        </p:nvSpPr>
        <p:spPr>
          <a:xfrm>
            <a:off x="-2310075" y="568500"/>
            <a:ext cx="1940100" cy="200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-GB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Service Discovery &amp; DNS Testing</a:t>
            </a:r>
            <a:endParaRPr b="1" i="0" sz="1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AutoNum type="arabicPeriod"/>
            </a:pPr>
            <a:r>
              <a:rPr b="0" i="0" lang="en-GB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Test service DNS resolution</a:t>
            </a:r>
            <a:endParaRPr b="0" i="0" sz="1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AutoNum type="arabicPeriod"/>
            </a:pPr>
            <a:r>
              <a:rPr b="0" i="0" lang="en-GB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Explore Service endpoints</a:t>
            </a:r>
            <a:endParaRPr b="0" i="0" sz="1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8" name="Google Shape;508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52400"/>
            <a:ext cx="4508483" cy="4838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Google Shape;509;p6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60875" y="0"/>
            <a:ext cx="3505551" cy="3537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10" name="Google Shape;510;p6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786950" y="3116709"/>
            <a:ext cx="3505550" cy="420666"/>
          </a:xfrm>
          <a:prstGeom prst="rect">
            <a:avLst/>
          </a:prstGeom>
          <a:noFill/>
          <a:ln>
            <a:noFill/>
          </a:ln>
        </p:spPr>
      </p:pic>
      <p:pic>
        <p:nvPicPr>
          <p:cNvPr id="511" name="Google Shape;511;p6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631030" y="3140100"/>
            <a:ext cx="3905565" cy="200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67"/>
          <p:cNvSpPr txBox="1"/>
          <p:nvPr/>
        </p:nvSpPr>
        <p:spPr>
          <a:xfrm>
            <a:off x="-2779300" y="612950"/>
            <a:ext cx="2670900" cy="37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-GB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Service Troubleshooting</a:t>
            </a:r>
            <a:endParaRPr b="1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GB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cat &gt; </a:t>
            </a:r>
            <a:r>
              <a:rPr b="1" i="0" lang="en-GB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nginx-broken-service</a:t>
            </a:r>
            <a:r>
              <a:rPr b="0" i="0" lang="en-GB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.yaml 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GB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&lt;&lt; EOF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GB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apiVersion: v1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GB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kind: Service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GB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metadata: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GB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name: nginx-broken-service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GB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spec: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GB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type: ClusterIP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GB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selector: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GB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app: wrong-label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GB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ports: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GB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- port: 80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GB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targetPort: 80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GB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EOF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GB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kubectl apply -f nginx-broken-service.yaml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17" name="Google Shape;517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44500" y="428800"/>
            <a:ext cx="4169075" cy="410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8" name="Google Shape;518;p6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24575" y="299975"/>
            <a:ext cx="4114800" cy="4366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p6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155774" y="3025275"/>
            <a:ext cx="3812775" cy="195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24" name="Google Shape;524;p68"/>
          <p:cNvGraphicFramePr/>
          <p:nvPr/>
        </p:nvGraphicFramePr>
        <p:xfrm>
          <a:off x="0" y="441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{9B1E3C87-5CE1-43F5-831D-5833F4B27970}</a:tableStyleId>
              </a:tblPr>
              <a:tblGrid>
                <a:gridCol w="4551450"/>
                <a:gridCol w="4551450"/>
              </a:tblGrid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/>
                        <a:t>cat &gt; nginx-production-service.yaml &lt;&lt; EOF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/>
                        <a:t>apiVersion: v1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/>
                        <a:t>kind: Service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/>
                        <a:t>metadata: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/>
                        <a:t>  name: nginx-production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/>
                        <a:t>  labels: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/>
                        <a:t>    app: nginx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/>
                        <a:t>    environment: production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/>
                        <a:t>  annotations: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/>
                        <a:t>    service.beta.kubernetes.io/aws-load-balancer-backend-protocol: http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/>
                        <a:t>    service.beta.kubernetes.io/aws-load-balancer-healthcheck-path: /health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/>
                        <a:t>spec: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/>
                        <a:t>  type: LoadBalancer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/>
                        <a:t>  selector: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/>
                        <a:t>    app: nginx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/>
                        <a:t>    environment: production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/>
                        <a:t>  ports: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/>
                        <a:t>  - name: http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/>
                        <a:t>    port: 80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/>
                        <a:t>    targetPort: 80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/>
                        <a:t>    protocol: TCP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/>
                        <a:t>  - name: https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/>
                        <a:t>    port: 443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/>
                        <a:t>    targetPort: 443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/>
                        <a:t>    protocol: TCP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/>
                        <a:t>  sessionAffinity: ClientIP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/>
                        <a:t>  sessionAffinityConfig: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/>
                        <a:t>    clientIP: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/>
                        <a:t>      timeoutSeconds: 10800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/>
                        <a:t>EOF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525" name="Google Shape;525;p68"/>
          <p:cNvSpPr txBox="1"/>
          <p:nvPr/>
        </p:nvSpPr>
        <p:spPr>
          <a:xfrm rot="5400000">
            <a:off x="-2680050" y="2333250"/>
            <a:ext cx="45516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1400"/>
              </a:spcBef>
              <a:spcAft>
                <a:spcPts val="40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GB" sz="1900" u="none" cap="none" strike="noStrike">
                <a:solidFill>
                  <a:srgbClr val="FFFFFF"/>
                </a:solidFill>
                <a:highlight>
                  <a:srgbClr val="1A1D21"/>
                </a:highlight>
                <a:latin typeface="Arial"/>
                <a:ea typeface="Arial"/>
                <a:cs typeface="Arial"/>
                <a:sym typeface="Arial"/>
              </a:rPr>
              <a:t>Service Configuration Best Practices</a:t>
            </a:r>
            <a:endParaRPr b="0" i="0" sz="1900" u="none" cap="none" strike="noStrike">
              <a:solidFill>
                <a:srgbClr val="FFFFFF"/>
              </a:solidFill>
              <a:highlight>
                <a:srgbClr val="1A1D21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69"/>
          <p:cNvSpPr txBox="1"/>
          <p:nvPr>
            <p:ph type="title"/>
          </p:nvPr>
        </p:nvSpPr>
        <p:spPr>
          <a:xfrm>
            <a:off x="-42100" y="-585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GB"/>
              <a:t>Service &amp; Ingress setup</a:t>
            </a:r>
            <a:endParaRPr/>
          </a:p>
        </p:txBody>
      </p:sp>
      <p:sp>
        <p:nvSpPr>
          <p:cNvPr id="531" name="Google Shape;531;p69"/>
          <p:cNvSpPr txBox="1"/>
          <p:nvPr>
            <p:ph idx="1" type="body"/>
          </p:nvPr>
        </p:nvSpPr>
        <p:spPr>
          <a:xfrm>
            <a:off x="0" y="356075"/>
            <a:ext cx="9817800" cy="47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1200">
                <a:solidFill>
                  <a:schemeClr val="dk1"/>
                </a:solidFill>
              </a:rPr>
              <a:t>kubectl create deployment nginx --image=nginx:latest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1200">
                <a:solidFill>
                  <a:schemeClr val="dk1"/>
                </a:solidFill>
              </a:rPr>
              <a:t>kubectl expose deployment nginx --port=80 --type=ClusterIP --name=nginx-clusterip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1200">
                <a:solidFill>
                  <a:schemeClr val="dk1"/>
                </a:solidFill>
              </a:rPr>
              <a:t>kubectl expose deployment nginx --port=80 --type=NodePort --name=nginx-nodeport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1200">
                <a:solidFill>
                  <a:schemeClr val="dk1"/>
                </a:solidFill>
              </a:rPr>
              <a:t>oc expose svc nginx-nodeport --name=nginx-route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1000">
                <a:solidFill>
                  <a:schemeClr val="dk1"/>
                </a:solidFill>
              </a:rPr>
              <a:t>kubectl apply -f </a:t>
            </a:r>
            <a:r>
              <a:rPr lang="en-GB" sz="1000" u="sng">
                <a:solidFill>
                  <a:schemeClr val="hlink"/>
                </a:solidFill>
                <a:hlinkClick r:id="rId3"/>
              </a:rPr>
              <a:t>https://raw.githubusercontent.com/kubernetes/ingress-nginx/main/deploy/static/provider/cloud/deploy.yaml</a:t>
            </a:r>
            <a:r>
              <a:rPr lang="en-GB" sz="1000">
                <a:solidFill>
                  <a:schemeClr val="dk1"/>
                </a:solidFill>
              </a:rPr>
              <a:t>	       (Deploy an ingress controller)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i="1" lang="en-GB" sz="1400" u="sng">
                <a:solidFill>
                  <a:schemeClr val="dk1"/>
                </a:solidFill>
              </a:rPr>
              <a:t>Verification:</a:t>
            </a:r>
            <a:endParaRPr b="1" i="1" sz="1400" u="sng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1200">
                <a:solidFill>
                  <a:schemeClr val="dk1"/>
                </a:solidFill>
              </a:rPr>
              <a:t>kubectl get deployments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1200">
                <a:solidFill>
                  <a:schemeClr val="dk1"/>
                </a:solidFill>
              </a:rPr>
              <a:t>kubectl get pods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1200">
                <a:solidFill>
                  <a:schemeClr val="dk1"/>
                </a:solidFill>
              </a:rPr>
              <a:t>kubectl get svc nginx-clusterip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1200">
                <a:solidFill>
                  <a:schemeClr val="dk1"/>
                </a:solidFill>
              </a:rPr>
              <a:t>curl http://&lt;NODE_IP&gt;:30007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1200">
                <a:solidFill>
                  <a:schemeClr val="dk1"/>
                </a:solidFill>
              </a:rPr>
              <a:t>oc get route nginx-route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1200">
                <a:solidFill>
                  <a:schemeClr val="dk1"/>
                </a:solidFill>
              </a:rPr>
              <a:t>curl </a:t>
            </a:r>
            <a:r>
              <a:rPr lang="en-GB" sz="1200" u="sng">
                <a:solidFill>
                  <a:schemeClr val="hlink"/>
                </a:solidFill>
                <a:hlinkClick r:id="rId4"/>
              </a:rPr>
              <a:t>http://nginx-route-default.example.com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1200">
                <a:solidFill>
                  <a:schemeClr val="dk1"/>
                </a:solidFill>
              </a:rPr>
              <a:t>kubectl get ingress nginx-ingress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1200">
                <a:solidFill>
                  <a:schemeClr val="dk1"/>
                </a:solidFill>
              </a:rPr>
              <a:t>vim /etc/hosts, echo "&lt;INGRESS_IP&gt; nginx.example.com" | sudo tee -a /etc/hosts, curl </a:t>
            </a:r>
            <a:r>
              <a:rPr lang="en-GB" sz="1200" u="sng">
                <a:solidFill>
                  <a:schemeClr val="hlink"/>
                </a:solidFill>
                <a:hlinkClick r:id="rId5"/>
              </a:rPr>
              <a:t>http://nginx.example.com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 i="1" sz="1400" u="sng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i="1" lang="en-GB" sz="1400" u="sng">
                <a:solidFill>
                  <a:schemeClr val="dk1"/>
                </a:solidFill>
              </a:rPr>
              <a:t>Troubleshooting Tips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i="1" lang="en-GB" sz="1200">
                <a:solidFill>
                  <a:schemeClr val="dk1"/>
                </a:solidFill>
              </a:rPr>
              <a:t>If NodePort is not accessible, check:</a:t>
            </a:r>
            <a:endParaRPr i="1"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1200">
                <a:solidFill>
                  <a:schemeClr val="dk1"/>
                </a:solidFill>
              </a:rPr>
              <a:t>Firewall rules on worker nodes.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1200">
                <a:solidFill>
                  <a:schemeClr val="dk1"/>
                </a:solidFill>
              </a:rPr>
              <a:t>Service is correctly bound (kubectl describe svc nginx-nodeport).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i="1" lang="en-GB" sz="1200">
                <a:solidFill>
                  <a:schemeClr val="dk1"/>
                </a:solidFill>
              </a:rPr>
              <a:t>If Ingress fails:</a:t>
            </a:r>
            <a:endParaRPr i="1"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1200">
                <a:solidFill>
                  <a:schemeClr val="dk1"/>
                </a:solidFill>
              </a:rPr>
              <a:t>Ensure the Ingress controller is running (kubectl get pods -n ingress-nginx).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1200">
                <a:solidFill>
                  <a:schemeClr val="dk1"/>
                </a:solidFill>
              </a:rPr>
              <a:t>Check Ingress logs (kubectl logs -n ingress-nginx &lt;ingress-pod&gt;).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532" name="Google Shape;532;p69"/>
          <p:cNvSpPr txBox="1"/>
          <p:nvPr/>
        </p:nvSpPr>
        <p:spPr>
          <a:xfrm>
            <a:off x="-3077900" y="-58500"/>
            <a:ext cx="3122400" cy="5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GB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Internally</a:t>
            </a:r>
            <a:endParaRPr b="1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GB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 Create ClusterIP and NodePort Services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lphaLcPeriod"/>
            </a:pPr>
            <a:r>
              <a:rPr b="0" i="0" lang="en-GB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Create a sample nginx app deployment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AutoNum type="alphaLcPeriod"/>
            </a:pPr>
            <a:r>
              <a:rPr b="0" i="0" lang="en-GB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Expose the Application Using ClusterIP service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AutoNum type="alphaLcPeriod"/>
            </a:pPr>
            <a:r>
              <a:rPr b="0" i="0" lang="en-GB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Expose the application using NodePortIP service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GB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Externally</a:t>
            </a:r>
            <a:endParaRPr b="1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GB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 Configure OpenShift route/K8s ingress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AutoNum type="alphaLcPeriod"/>
            </a:pPr>
            <a:r>
              <a:rPr b="0" i="0" lang="en-GB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Expose app via openshift route.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AutoNum type="alphaLcPeriod"/>
            </a:pPr>
            <a:r>
              <a:rPr b="0" i="0" lang="en-GB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Deploy an Ingress Controller (if not available)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AutoNum type="alphaLcPeriod"/>
            </a:pPr>
            <a:r>
              <a:rPr b="0" i="0" lang="en-GB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Create an Ingress resource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GB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Ingress resource:</a:t>
            </a:r>
            <a:endParaRPr b="1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GB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cat &lt;&lt;EOF | kubectl apply -f -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GB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apiVersion: networking.k8s.io/v1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GB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kind: Ingress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GB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metadata: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GB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name: nginx-ingress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GB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spec: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GB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rules: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GB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- host: nginx.example.com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GB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http: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GB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paths: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GB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- path: /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GB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pathType: Prefix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GB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backend: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GB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service: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GB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name: nginx-nodeport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GB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port: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GB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  number: 80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GB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EOF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70"/>
          <p:cNvSpPr txBox="1"/>
          <p:nvPr>
            <p:ph type="title"/>
          </p:nvPr>
        </p:nvSpPr>
        <p:spPr>
          <a:xfrm>
            <a:off x="-54125" y="-603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GB"/>
              <a:t>Rolling updates</a:t>
            </a:r>
            <a:endParaRPr/>
          </a:p>
        </p:txBody>
      </p:sp>
      <p:sp>
        <p:nvSpPr>
          <p:cNvPr id="538" name="Google Shape;538;p70"/>
          <p:cNvSpPr txBox="1"/>
          <p:nvPr>
            <p:ph idx="1" type="body"/>
          </p:nvPr>
        </p:nvSpPr>
        <p:spPr>
          <a:xfrm>
            <a:off x="311700" y="512400"/>
            <a:ext cx="8520600" cy="44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/>
              <a:t>kubectl set image deployment/nginx-with-probes nginx=nginx:1.22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/>
              <a:t>kubectl rollout status deployment/nginx-with-probes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/>
              <a:t>kubectl rollout history deployment/nginx-with-probes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/>
              <a:t>kubectl rollout undo deployment/nginx-with-probes</a:t>
            </a:r>
            <a:endParaRPr/>
          </a:p>
        </p:txBody>
      </p:sp>
      <p:sp>
        <p:nvSpPr>
          <p:cNvPr id="539" name="Google Shape;539;p70"/>
          <p:cNvSpPr txBox="1"/>
          <p:nvPr/>
        </p:nvSpPr>
        <p:spPr>
          <a:xfrm>
            <a:off x="-2634925" y="451175"/>
            <a:ext cx="2580900" cy="129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GB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kubectl get all</a:t>
            </a:r>
            <a:endParaRPr b="0" i="0" sz="1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GB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kubectl delete type name</a:t>
            </a:r>
            <a:endParaRPr b="0" i="0" sz="1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0" name="Google Shape;540;p70"/>
          <p:cNvSpPr txBox="1"/>
          <p:nvPr/>
        </p:nvSpPr>
        <p:spPr>
          <a:xfrm>
            <a:off x="-2598825" y="1272350"/>
            <a:ext cx="2463600" cy="12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minikube stop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minikube status</a:t>
            </a:r>
            <a:br>
              <a:rPr b="0" i="0" lang="en-GB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GB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minikube delete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 txBox="1"/>
          <p:nvPr>
            <p:ph idx="1" type="body"/>
          </p:nvPr>
        </p:nvSpPr>
        <p:spPr>
          <a:xfrm>
            <a:off x="0" y="-106825"/>
            <a:ext cx="9144000" cy="49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i="1" lang="en-GB" sz="1000" u="sng">
                <a:solidFill>
                  <a:schemeClr val="dk1"/>
                </a:solidFill>
              </a:rPr>
              <a:t>Advanced Optimization container images: (Multi-stage build)</a:t>
            </a:r>
            <a:endParaRPr b="1" i="1" sz="1000" u="sng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1000">
                <a:solidFill>
                  <a:schemeClr val="dk1"/>
                </a:solidFill>
              </a:rPr>
              <a:t>vim Dockerfile.multistage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1000">
                <a:solidFill>
                  <a:schemeClr val="dk1"/>
                </a:solidFill>
              </a:rPr>
              <a:t># Build stage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1000">
                <a:solidFill>
                  <a:schemeClr val="dk1"/>
                </a:solidFill>
              </a:rPr>
              <a:t>FROM ubuntu:22.04 as builder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1000">
                <a:solidFill>
                  <a:schemeClr val="dk1"/>
                </a:solidFill>
              </a:rPr>
              <a:t>RUN apt-get update &amp;&amp; apt-get install -y python3 python3-pip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1000">
                <a:solidFill>
                  <a:schemeClr val="dk1"/>
                </a:solidFill>
              </a:rPr>
              <a:t>COPY requirements.txt .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1000">
                <a:solidFill>
                  <a:schemeClr val="dk1"/>
                </a:solidFill>
              </a:rPr>
              <a:t>RUN apk add --no-cache nginx &amp;&amp; \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1000">
                <a:solidFill>
                  <a:schemeClr val="dk1"/>
                </a:solidFill>
              </a:rPr>
              <a:t>	pip install -r requirements.txt &amp;&amp; \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1000">
                <a:solidFill>
                  <a:schemeClr val="dk1"/>
                </a:solidFill>
              </a:rPr>
              <a:t>	adduser -D nginxuser &amp;&amp; \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1000">
                <a:solidFill>
                  <a:schemeClr val="dk1"/>
                </a:solidFill>
              </a:rPr>
              <a:t>   	 chown -R nginxuser:nginxuser /var/lib/nginx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1000">
                <a:solidFill>
                  <a:schemeClr val="dk1"/>
                </a:solidFill>
              </a:rPr>
              <a:t>USER nginxuser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</p:txBody>
      </p:sp>
      <p:graphicFrame>
        <p:nvGraphicFramePr>
          <p:cNvPr id="99" name="Google Shape;99;p18"/>
          <p:cNvGraphicFramePr/>
          <p:nvPr/>
        </p:nvGraphicFramePr>
        <p:xfrm>
          <a:off x="211775" y="2292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{9B1E3C87-5CE1-43F5-831D-5833F4B27970}</a:tableStyleId>
              </a:tblPr>
              <a:tblGrid>
                <a:gridCol w="4360225"/>
                <a:gridCol w="4277900"/>
              </a:tblGrid>
              <a:tr h="26853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i="1" lang="en-GB" sz="1100" u="sng" cap="none" strike="noStrike">
                          <a:solidFill>
                            <a:schemeClr val="dk1"/>
                          </a:solidFill>
                        </a:rPr>
                        <a:t>Creating a container file with ENV for persistent env variables:</a:t>
                      </a:r>
                      <a:endParaRPr sz="10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000" u="none" cap="none" strike="noStrike">
                          <a:solidFill>
                            <a:schemeClr val="dk1"/>
                          </a:solidFill>
                        </a:rPr>
                        <a:t>mkdir env-lab &amp;&amp; cd env-lab</a:t>
                      </a:r>
                      <a:endParaRPr sz="10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000" u="none" cap="none" strike="noStrike">
                          <a:solidFill>
                            <a:schemeClr val="dk1"/>
                          </a:solidFill>
                        </a:rPr>
                        <a:t>cat &lt;&lt;EOF &gt; Containerfile</a:t>
                      </a:r>
                      <a:endParaRPr sz="10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000" u="none" cap="none" strike="noStrike">
                          <a:solidFill>
                            <a:schemeClr val="dk1"/>
                          </a:solidFill>
                        </a:rPr>
                        <a:t>FROM registry.access.redhat.com/ubi8/ubi-minimal</a:t>
                      </a:r>
                      <a:endParaRPr sz="10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000" u="none" cap="none" strike="noStrike">
                          <a:solidFill>
                            <a:schemeClr val="dk1"/>
                          </a:solidFill>
                        </a:rPr>
                        <a:t>ENV APP_NAME="MyApp" \</a:t>
                      </a:r>
                      <a:endParaRPr sz="10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000" u="none" cap="none" strike="noStrike">
                          <a:solidFill>
                            <a:schemeClr val="dk1"/>
                          </a:solidFill>
                        </a:rPr>
                        <a:t>    APP_VERSION="1.0" \</a:t>
                      </a:r>
                      <a:endParaRPr sz="10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000" u="none" cap="none" strike="noStrike">
                          <a:solidFill>
                            <a:schemeClr val="dk1"/>
                          </a:solidFill>
                        </a:rPr>
                        <a:t>    APP_ENV="development"</a:t>
                      </a:r>
                      <a:endParaRPr sz="10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000" u="none" cap="none" strike="noStrike">
                          <a:solidFill>
                            <a:schemeClr val="dk1"/>
                          </a:solidFill>
                        </a:rPr>
                        <a:t>CMD echo "Running \$APP_NAME v\$APP_VERSION in \$APP_ENV mode"</a:t>
                      </a:r>
                      <a:endParaRPr sz="10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GB" sz="1000" u="none" cap="none" strike="noStrike">
                          <a:solidFill>
                            <a:schemeClr val="dk1"/>
                          </a:solidFill>
                        </a:rPr>
                        <a:t>EOF</a:t>
                      </a:r>
                      <a:endParaRPr sz="10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000" u="none" cap="none" strike="noStrike">
                          <a:solidFill>
                            <a:schemeClr val="dk1"/>
                          </a:solidFill>
                        </a:rPr>
                        <a:t>podman build -t env-demo .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i="1" lang="en-GB" sz="1100" u="sng" cap="none" strike="noStrike">
                          <a:solidFill>
                            <a:schemeClr val="dk1"/>
                          </a:solidFill>
                        </a:rPr>
                        <a:t>Creating a container file with ARG using build-time variables for flexible image build:</a:t>
                      </a:r>
                      <a:endParaRPr b="1" i="1" sz="1100" u="sng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1" i="1" sz="1100" u="sng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u="none" cap="none" strike="noStrike">
                          <a:solidFill>
                            <a:schemeClr val="dk1"/>
                          </a:solidFill>
                        </a:rPr>
                        <a:t>cat &lt;&lt;EOF &gt; Containerfile</a:t>
                      </a:r>
                      <a:endParaRPr sz="11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u="none" cap="none" strike="noStrike">
                          <a:solidFill>
                            <a:schemeClr val="dk1"/>
                          </a:solidFill>
                        </a:rPr>
                        <a:t>FROM registry.access.redhat.com/ubi8/ubi-minimal</a:t>
                      </a:r>
                      <a:endParaRPr sz="11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u="none" cap="none" strike="noStrike">
                          <a:solidFill>
                            <a:schemeClr val="dk1"/>
                          </a:solidFill>
                        </a:rPr>
                        <a:t>ARG APP_BUILD_NUMBER</a:t>
                      </a:r>
                      <a:endParaRPr sz="11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u="none" cap="none" strike="noStrike">
                          <a:solidFill>
                            <a:schemeClr val="dk1"/>
                          </a:solidFill>
                        </a:rPr>
                        <a:t>ENV APP_BUILD=\$APP_BUILD_NUMBER</a:t>
                      </a:r>
                      <a:endParaRPr sz="11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u="none" cap="none" strike="noStrike">
                          <a:solidFill>
                            <a:schemeClr val="dk1"/>
                          </a:solidFill>
                        </a:rPr>
                        <a:t>CMD echo "Build number: \$APP_BUILD"</a:t>
                      </a:r>
                      <a:endParaRPr sz="11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u="none" cap="none" strike="noStrike">
                          <a:solidFill>
                            <a:schemeClr val="dk1"/>
                          </a:solidFill>
                        </a:rPr>
                        <a:t>EOF</a:t>
                      </a:r>
                      <a:endParaRPr sz="11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u="none" cap="none" strike="noStrike">
                          <a:solidFill>
                            <a:schemeClr val="dk1"/>
                          </a:solidFill>
                        </a:rPr>
                        <a:t>podman build --build-arg APP_BUILD_NUMBER=42 -t arg-demo .</a:t>
                      </a:r>
                      <a:endParaRPr sz="11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u="none" cap="none" strike="noStrike">
                          <a:solidFill>
                            <a:schemeClr val="dk1"/>
                          </a:solidFill>
                        </a:rPr>
                        <a:t>(Build with build argument)</a:t>
                      </a:r>
                      <a:endParaRPr sz="11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00" name="Google Shape;100;p18"/>
          <p:cNvSpPr txBox="1"/>
          <p:nvPr/>
        </p:nvSpPr>
        <p:spPr>
          <a:xfrm>
            <a:off x="-2229000" y="55750"/>
            <a:ext cx="2229000" cy="101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b="0" i="0" lang="en-GB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(no spaces around = in ENV)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b="0" i="0" lang="en-GB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build arguments are passed with --build-arg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18"/>
          <p:cNvSpPr txBox="1"/>
          <p:nvPr/>
        </p:nvSpPr>
        <p:spPr>
          <a:xfrm>
            <a:off x="4572000" y="361200"/>
            <a:ext cx="3807900" cy="17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GB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# Runtime stage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GB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FROM ubuntu:22.04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GB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COPY --from=builder /usr/local/lib/python3.10/dist-packages /usr/local/lib/python3.10/dist-packages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GB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COPY app.py /app/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GB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WORKDIR /app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GB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CMD ["python3", "</a:t>
            </a:r>
            <a:r>
              <a:rPr b="0" i="0" lang="en-GB" sz="10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app.py</a:t>
            </a:r>
            <a:r>
              <a:rPr b="0" i="0" lang="en-GB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"]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GB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podman build -t myapp:multistage -f Dockerfile.multistage .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"/>
          <p:cNvSpPr txBox="1"/>
          <p:nvPr>
            <p:ph idx="1" type="body"/>
          </p:nvPr>
        </p:nvSpPr>
        <p:spPr>
          <a:xfrm>
            <a:off x="451200" y="164550"/>
            <a:ext cx="8088300" cy="48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i="1" lang="en-GB" sz="1400" u="sng">
                <a:solidFill>
                  <a:schemeClr val="dk1"/>
                </a:solidFill>
              </a:rPr>
              <a:t>Advanced Entrypoint &amp; CMD:</a:t>
            </a:r>
            <a:endParaRPr b="1" i="1" sz="1400" u="sng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1400">
                <a:solidFill>
                  <a:schemeClr val="dk1"/>
                </a:solidFill>
              </a:rPr>
              <a:t>vim </a:t>
            </a:r>
            <a:r>
              <a:rPr lang="en-GB" sz="1400">
                <a:solidFill>
                  <a:schemeClr val="hlink"/>
                </a:solidFill>
                <a:uFill>
                  <a:noFill/>
                </a:uFill>
                <a:hlinkClick r:id="rId3"/>
              </a:rPr>
              <a:t>greet.sh</a:t>
            </a:r>
            <a:endParaRPr sz="14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1400">
                <a:solidFill>
                  <a:schemeClr val="dk1"/>
                </a:solidFill>
              </a:rPr>
              <a:t>#!/bin/sh</a:t>
            </a:r>
            <a:endParaRPr sz="14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1400">
                <a:solidFill>
                  <a:schemeClr val="dk1"/>
                </a:solidFill>
              </a:rPr>
              <a:t>echo "Welcome to $1 from $2"</a:t>
            </a:r>
            <a:endParaRPr sz="14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1400">
                <a:solidFill>
                  <a:schemeClr val="dk1"/>
                </a:solidFill>
              </a:rPr>
              <a:t>Make it executable: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1400">
                <a:solidFill>
                  <a:schemeClr val="dk1"/>
                </a:solidFill>
              </a:rPr>
              <a:t>chmod +x </a:t>
            </a:r>
            <a:r>
              <a:rPr lang="en-GB" sz="1400" u="sng">
                <a:solidFill>
                  <a:schemeClr val="hlink"/>
                </a:solidFill>
                <a:hlinkClick r:id="rId4"/>
              </a:rPr>
              <a:t>greet.sh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1400">
                <a:solidFill>
                  <a:schemeClr val="dk1"/>
                </a:solidFill>
              </a:rPr>
              <a:t>vim Dockerfile</a:t>
            </a:r>
            <a:endParaRPr sz="14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1400">
                <a:solidFill>
                  <a:schemeClr val="dk1"/>
                </a:solidFill>
              </a:rPr>
              <a:t>FROM </a:t>
            </a:r>
            <a:r>
              <a:rPr lang="en-GB" sz="1400" u="sng">
                <a:solidFill>
                  <a:schemeClr val="hlink"/>
                </a:solidFill>
                <a:hlinkClick r:id="rId5"/>
              </a:rPr>
              <a:t>registry.access.redhat.com/ubi9/ubi-minimal</a:t>
            </a:r>
            <a:endParaRPr sz="14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1400">
                <a:solidFill>
                  <a:schemeClr val="dk1"/>
                </a:solidFill>
              </a:rPr>
              <a:t>COPY greet.sh /usr/local/bin/</a:t>
            </a:r>
            <a:endParaRPr sz="14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1400">
                <a:solidFill>
                  <a:schemeClr val="dk1"/>
                </a:solidFill>
              </a:rPr>
              <a:t>ENTRYPOINT ["/usr/local/bin/</a:t>
            </a:r>
            <a:r>
              <a:rPr lang="en-GB" sz="1400" u="sng">
                <a:solidFill>
                  <a:schemeClr val="hlink"/>
                </a:solidFill>
                <a:hlinkClick r:id="rId6"/>
              </a:rPr>
              <a:t>greet.sh</a:t>
            </a:r>
            <a:r>
              <a:rPr lang="en-GB" sz="1400">
                <a:solidFill>
                  <a:schemeClr val="dk1"/>
                </a:solidFill>
              </a:rPr>
              <a:t>"]	or ENTRYPOINT echo "Shell form ENTRYPOINT:"</a:t>
            </a:r>
            <a:endParaRPr sz="14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1400">
                <a:solidFill>
                  <a:schemeClr val="dk1"/>
                </a:solidFill>
              </a:rPr>
              <a:t>CMD ["OpenShift Lab", "Red Hat"] or CMD echo "Shell form CMD"</a:t>
            </a:r>
            <a:endParaRPr sz="14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1400">
                <a:solidFill>
                  <a:schemeClr val="dk1"/>
                </a:solidFill>
              </a:rPr>
              <a:t>podman build -t greet-demo .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1400">
                <a:solidFill>
                  <a:schemeClr val="dk1"/>
                </a:solidFill>
              </a:rPr>
              <a:t>podman image sign --sign-by your@email.com greet-demo			(Generate Image Signature)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GB" sz="1400">
                <a:solidFill>
                  <a:schemeClr val="dk1"/>
                </a:solidFill>
              </a:rPr>
              <a:t>ENTRYPOINT makes the container behave like an executable, with runtime arguments appended.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GB" sz="1400">
                <a:solidFill>
                  <a:schemeClr val="dk1"/>
                </a:solidFill>
              </a:rPr>
              <a:t>When combined, ENTRYPOINT defines the executable while CMD provides default arguments.</a:t>
            </a:r>
            <a:endParaRPr sz="1400">
              <a:solidFill>
                <a:schemeClr val="dk1"/>
              </a:solidFill>
            </a:endParaRPr>
          </a:p>
        </p:txBody>
      </p:sp>
      <p:sp>
        <p:nvSpPr>
          <p:cNvPr id="107" name="Google Shape;107;p19"/>
          <p:cNvSpPr txBox="1"/>
          <p:nvPr/>
        </p:nvSpPr>
        <p:spPr>
          <a:xfrm>
            <a:off x="3603475" y="325300"/>
            <a:ext cx="4111800" cy="8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GB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Exec form (JSON array) doesn't invoke a shell</a:t>
            </a:r>
            <a:endParaRPr b="0" i="0" sz="1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GB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Shell form runs through /bin/sh -c</a:t>
            </a:r>
            <a:endParaRPr b="0" i="0" sz="1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GB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Prefer exec form (JSON array) for ENTRYPOINT</a:t>
            </a:r>
            <a:endParaRPr b="0" i="0" sz="1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19"/>
          <p:cNvSpPr txBox="1"/>
          <p:nvPr/>
        </p:nvSpPr>
        <p:spPr>
          <a:xfrm>
            <a:off x="-2616875" y="543000"/>
            <a:ext cx="2327400" cy="6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GB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Package search: apk search</a:t>
            </a:r>
            <a:endParaRPr b="0" i="0" sz="1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19"/>
          <p:cNvSpPr txBox="1"/>
          <p:nvPr/>
        </p:nvSpPr>
        <p:spPr>
          <a:xfrm>
            <a:off x="-2661600" y="1108200"/>
            <a:ext cx="26616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GB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For signing errors, configure GPG first with gpg --gen-key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19"/>
          <p:cNvSpPr txBox="1"/>
          <p:nvPr/>
        </p:nvSpPr>
        <p:spPr>
          <a:xfrm>
            <a:off x="-2616875" y="1746000"/>
            <a:ext cx="2430300" cy="5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GB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--security-opt</a:t>
            </a:r>
            <a:endParaRPr b="0" i="0" sz="1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19"/>
          <p:cNvSpPr txBox="1"/>
          <p:nvPr/>
        </p:nvSpPr>
        <p:spPr>
          <a:xfrm>
            <a:off x="-2848600" y="2289000"/>
            <a:ext cx="2848500" cy="19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1" lang="en-GB" sz="1300" u="sng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Troubleshooting Tips</a:t>
            </a:r>
            <a:endParaRPr b="1" i="1" sz="1200" u="sng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b="0" i="0" lang="en-GB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If commands don't execute: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Verify JSON array formatting in instructions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Check file permissions for entrypoint scripts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b="0" i="0" lang="en-GB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For "exec format errors":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Ensure shebang (#!/bin/sh) exists in scripts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Verify script uses LF line endings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19"/>
          <p:cNvSpPr txBox="1"/>
          <p:nvPr/>
        </p:nvSpPr>
        <p:spPr>
          <a:xfrm>
            <a:off x="-2661600" y="0"/>
            <a:ext cx="2661600" cy="5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"$@" # Each arg remains separate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"$*"   # All args combined into one word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0"/>
          <p:cNvSpPr txBox="1"/>
          <p:nvPr>
            <p:ph idx="1" type="body"/>
          </p:nvPr>
        </p:nvSpPr>
        <p:spPr>
          <a:xfrm>
            <a:off x="0" y="-75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ct val="104765"/>
              <a:buNone/>
            </a:pPr>
            <a:r>
              <a:rPr i="1" lang="en-GB" sz="971" u="sng">
                <a:solidFill>
                  <a:schemeClr val="dk1"/>
                </a:solidFill>
              </a:rPr>
              <a:t>								</a:t>
            </a:r>
            <a:r>
              <a:rPr b="1" lang="en-GB" sz="1371">
                <a:solidFill>
                  <a:schemeClr val="dk1"/>
                </a:solidFill>
                <a:highlight>
                  <a:srgbClr val="FFFF00"/>
                </a:highlight>
              </a:rPr>
              <a:t>Container Images</a:t>
            </a:r>
            <a:endParaRPr b="1" sz="1371">
              <a:solidFill>
                <a:schemeClr val="dk1"/>
              </a:solidFill>
              <a:highlight>
                <a:srgbClr val="FFFF00"/>
              </a:highlight>
            </a:endParaRPr>
          </a:p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ct val="74203"/>
              <a:buNone/>
            </a:pPr>
            <a:r>
              <a:t/>
            </a:r>
            <a:endParaRPr b="1" sz="137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ct val="73731"/>
              <a:buNone/>
            </a:pPr>
            <a:r>
              <a:t/>
            </a:r>
            <a:endParaRPr b="1" i="1" sz="1380" u="sng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3731"/>
              <a:buFont typeface="Arial"/>
              <a:buNone/>
            </a:pPr>
            <a:r>
              <a:rPr b="1" i="1" lang="en-GB" sz="1380" u="sng">
                <a:solidFill>
                  <a:schemeClr val="dk1"/>
                </a:solidFill>
              </a:rPr>
              <a:t>Pushing image:</a:t>
            </a:r>
            <a:endParaRPr b="1" i="1" sz="1380" u="sng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5015"/>
              <a:buFont typeface="Arial"/>
              <a:buNone/>
            </a:pPr>
            <a:r>
              <a:rPr lang="en-GB" sz="1565">
                <a:solidFill>
                  <a:schemeClr val="dk1"/>
                </a:solidFill>
              </a:rPr>
              <a:t>podman tag &lt;source_image&gt; &lt;new_name&gt;:&lt;tag&gt;		(Tag downloaded image)</a:t>
            </a:r>
            <a:endParaRPr sz="1565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5015"/>
              <a:buFont typeface="Arial"/>
              <a:buNone/>
            </a:pPr>
            <a:r>
              <a:rPr lang="en-GB" sz="1565">
                <a:solidFill>
                  <a:schemeClr val="dk1"/>
                </a:solidFill>
              </a:rPr>
              <a:t>podman login </a:t>
            </a:r>
            <a:r>
              <a:rPr lang="en-GB" sz="1565" u="sng">
                <a:solidFill>
                  <a:schemeClr val="hlink"/>
                </a:solidFill>
                <a:hlinkClick r:id="rId3"/>
              </a:rPr>
              <a:t>docker.io/pvt_registry_login</a:t>
            </a:r>
            <a:endParaRPr sz="1565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5015"/>
              <a:buFont typeface="Arial"/>
              <a:buNone/>
            </a:pPr>
            <a:r>
              <a:rPr lang="en-GB" sz="1565">
                <a:solidFill>
                  <a:schemeClr val="dk1"/>
                </a:solidFill>
              </a:rPr>
              <a:t>podman push docker.io/&lt;your_username&gt;/my-nginx:v1.0</a:t>
            </a:r>
            <a:endParaRPr sz="1565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3731"/>
              <a:buFont typeface="Arial"/>
              <a:buNone/>
            </a:pPr>
            <a:r>
              <a:t/>
            </a:r>
            <a:endParaRPr b="1" i="1" sz="1380" u="sng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3731"/>
              <a:buFont typeface="Arial"/>
              <a:buNone/>
            </a:pPr>
            <a:r>
              <a:rPr b="1" i="1" lang="en-GB" sz="1380" u="sng">
                <a:solidFill>
                  <a:schemeClr val="dk1"/>
                </a:solidFill>
              </a:rPr>
              <a:t>Searching image:</a:t>
            </a:r>
            <a:r>
              <a:rPr i="1" lang="en-GB" sz="971" u="sng">
                <a:solidFill>
                  <a:schemeClr val="dk1"/>
                </a:solidFill>
              </a:rPr>
              <a:t>		</a:t>
            </a:r>
            <a:endParaRPr i="1" sz="971" u="sng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5015"/>
              <a:buFont typeface="Arial"/>
              <a:buNone/>
            </a:pPr>
            <a:r>
              <a:rPr lang="en-GB" sz="1565">
                <a:solidFill>
                  <a:schemeClr val="dk1"/>
                </a:solidFill>
              </a:rPr>
              <a:t>podman search --filter=is-official=true ubuntu</a:t>
            </a:r>
            <a:endParaRPr i="1" sz="971" u="sng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3731"/>
              <a:buFont typeface="Arial"/>
              <a:buNone/>
            </a:pPr>
            <a:r>
              <a:t/>
            </a:r>
            <a:endParaRPr i="1" sz="1380" u="sng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3731"/>
              <a:buFont typeface="Arial"/>
              <a:buNone/>
            </a:pPr>
            <a:r>
              <a:rPr b="1" i="1" lang="en-GB" sz="1380" u="sng">
                <a:solidFill>
                  <a:schemeClr val="dk1"/>
                </a:solidFill>
              </a:rPr>
              <a:t>Pulling image:</a:t>
            </a:r>
            <a:endParaRPr b="1" i="1" sz="1380" u="sng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5015"/>
              <a:buFont typeface="Arial"/>
              <a:buNone/>
            </a:pPr>
            <a:r>
              <a:rPr lang="en-GB" sz="1565">
                <a:solidFill>
                  <a:schemeClr val="dk1"/>
                </a:solidFill>
              </a:rPr>
              <a:t>podman pull </a:t>
            </a:r>
            <a:r>
              <a:rPr lang="en-GB" sz="1565" u="sng">
                <a:solidFill>
                  <a:schemeClr val="hlink"/>
                </a:solidFill>
                <a:hlinkClick r:id="rId4"/>
              </a:rPr>
              <a:t>docker.io/library/ubuntu:latest</a:t>
            </a:r>
            <a:endParaRPr sz="1565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5015"/>
              <a:buFont typeface="Arial"/>
              <a:buNone/>
            </a:pPr>
            <a:r>
              <a:rPr lang="en-GB" sz="1565">
                <a:solidFill>
                  <a:schemeClr val="dk1"/>
                </a:solidFill>
              </a:rPr>
              <a:t>podman pull docker.io/&lt;your_username&gt;/my-nginx@&lt;digest&gt;</a:t>
            </a:r>
            <a:endParaRPr sz="1565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5015"/>
              <a:buFont typeface="Arial"/>
              <a:buNone/>
            </a:pPr>
            <a:r>
              <a:t/>
            </a:r>
            <a:endParaRPr sz="1565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ct val="73731"/>
              <a:buNone/>
            </a:pPr>
            <a:r>
              <a:rPr b="1" i="1" lang="en-GB" sz="1380" u="sng">
                <a:solidFill>
                  <a:schemeClr val="dk1"/>
                </a:solidFill>
              </a:rPr>
              <a:t>Checking images:</a:t>
            </a:r>
            <a:endParaRPr b="1" i="1" sz="1380" u="sng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ct val="65015"/>
              <a:buNone/>
            </a:pPr>
            <a:r>
              <a:rPr lang="en-GB" sz="1565">
                <a:solidFill>
                  <a:schemeClr val="dk1"/>
                </a:solidFill>
              </a:rPr>
              <a:t>podman images myapp:*						(Checkbuilt  image size)</a:t>
            </a:r>
            <a:endParaRPr sz="1565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ct val="65015"/>
              <a:buNone/>
            </a:pPr>
            <a:r>
              <a:rPr lang="en-GB" sz="1565">
                <a:solidFill>
                  <a:schemeClr val="dk1"/>
                </a:solidFill>
              </a:rPr>
              <a:t>podman inspect myapp:optimized					(Inspect built image layers)</a:t>
            </a:r>
            <a:endParaRPr sz="1565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5015"/>
              <a:buFont typeface="Arial"/>
              <a:buNone/>
            </a:pPr>
            <a:r>
              <a:rPr lang="en-GB" sz="1565">
                <a:solidFill>
                  <a:schemeClr val="dk1"/>
                </a:solidFill>
              </a:rPr>
              <a:t>dive myapp:optimized							(Analyze built image layers)</a:t>
            </a:r>
            <a:endParaRPr sz="1565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5015"/>
              <a:buFont typeface="Arial"/>
              <a:buNone/>
            </a:pPr>
            <a:r>
              <a:rPr lang="en-GB" sz="1565">
                <a:solidFill>
                  <a:schemeClr val="dk1"/>
                </a:solidFill>
              </a:rPr>
              <a:t>podman images								(Verify download)</a:t>
            </a:r>
            <a:endParaRPr sz="1565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5015"/>
              <a:buFont typeface="Arial"/>
              <a:buNone/>
            </a:pPr>
            <a:r>
              <a:rPr lang="en-GB" sz="1565">
                <a:solidFill>
                  <a:schemeClr val="dk1"/>
                </a:solidFill>
              </a:rPr>
              <a:t>podman scan ubuntu:latest						(Scan the pulled image)</a:t>
            </a:r>
            <a:endParaRPr sz="1565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5015"/>
              <a:buFont typeface="Arial"/>
              <a:buNone/>
            </a:pPr>
            <a:r>
              <a:rPr lang="en-GB" sz="1565">
                <a:solidFill>
                  <a:schemeClr val="dk1"/>
                </a:solidFill>
              </a:rPr>
              <a:t>podman inspect </a:t>
            </a:r>
            <a:r>
              <a:rPr lang="en-GB" sz="1565">
                <a:solidFill>
                  <a:schemeClr val="hlink"/>
                </a:solidFill>
                <a:uFill>
                  <a:noFill/>
                </a:uFill>
                <a:hlinkClick r:id="rId5"/>
              </a:rPr>
              <a:t>docker.io/library/ubuntu:latest</a:t>
            </a:r>
            <a:r>
              <a:rPr lang="en-GB" sz="1565">
                <a:solidFill>
                  <a:schemeClr val="dk1"/>
                </a:solidFill>
              </a:rPr>
              <a:t>			(Inspect downloaded image’s metadata)</a:t>
            </a:r>
            <a:endParaRPr sz="1565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7339"/>
              <a:buFont typeface="Arial"/>
              <a:buNone/>
            </a:pPr>
            <a:r>
              <a:rPr lang="en-GB" sz="1165">
                <a:solidFill>
                  <a:schemeClr val="dk1"/>
                </a:solidFill>
              </a:rPr>
              <a:t>podman inspect --format "{{.Config.Env}}" </a:t>
            </a:r>
            <a:r>
              <a:rPr lang="en-GB" sz="1165">
                <a:solidFill>
                  <a:schemeClr val="hlink"/>
                </a:solidFill>
                <a:uFill>
                  <a:noFill/>
                </a:uFill>
                <a:hlinkClick r:id="rId6"/>
              </a:rPr>
              <a:t>docker.io/library/ubuntu:latest</a:t>
            </a:r>
            <a:r>
              <a:rPr lang="en-GB" sz="1565">
                <a:solidFill>
                  <a:schemeClr val="dk1"/>
                </a:solidFill>
              </a:rPr>
              <a:t>		</a:t>
            </a:r>
            <a:r>
              <a:rPr lang="en-GB" sz="1400">
                <a:solidFill>
                  <a:schemeClr val="dk1"/>
                </a:solidFill>
              </a:rPr>
              <a:t>(Get only specific information like environment variables)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7339"/>
              <a:buFont typeface="Arial"/>
              <a:buNone/>
            </a:pPr>
            <a:r>
              <a:rPr lang="en-GB" sz="1165">
                <a:solidFill>
                  <a:schemeClr val="dk1"/>
                </a:solidFill>
              </a:rPr>
              <a:t>podman inspect --format '{{.Digest}}' </a:t>
            </a:r>
            <a:r>
              <a:rPr lang="en-GB" sz="1165" u="sng">
                <a:solidFill>
                  <a:schemeClr val="hlink"/>
                </a:solidFill>
                <a:hlinkClick r:id="rId7"/>
              </a:rPr>
              <a:t>docker.io/</a:t>
            </a:r>
            <a:r>
              <a:rPr lang="en-GB" sz="1165">
                <a:solidFill>
                  <a:schemeClr val="dk1"/>
                </a:solidFill>
              </a:rPr>
              <a:t>&lt;your_username&gt;/my-nginx:v1.0	</a:t>
            </a:r>
            <a:r>
              <a:rPr lang="en-GB" sz="1565">
                <a:solidFill>
                  <a:schemeClr val="dk1"/>
                </a:solidFill>
              </a:rPr>
              <a:t>(Inspect image digest)</a:t>
            </a:r>
            <a:endParaRPr sz="1165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7339"/>
              <a:buFont typeface="Arial"/>
              <a:buNone/>
            </a:pPr>
            <a:r>
              <a:t/>
            </a:r>
            <a:endParaRPr sz="1165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3731"/>
              <a:buFont typeface="Arial"/>
              <a:buNone/>
            </a:pPr>
            <a:r>
              <a:rPr b="1" i="1" lang="en-GB" sz="1380" u="sng">
                <a:solidFill>
                  <a:schemeClr val="dk1"/>
                </a:solidFill>
              </a:rPr>
              <a:t>Backing Images:</a:t>
            </a:r>
            <a:endParaRPr b="1" i="1" sz="1380" u="sng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5015"/>
              <a:buFont typeface="Arial"/>
              <a:buNone/>
            </a:pPr>
            <a:r>
              <a:rPr lang="en-GB" sz="1565">
                <a:solidFill>
                  <a:schemeClr val="dk1"/>
                </a:solidFill>
              </a:rPr>
              <a:t>podman save -o alpine_backup.tar </a:t>
            </a:r>
            <a:r>
              <a:rPr lang="en-GB" sz="1565" u="sng">
                <a:solidFill>
                  <a:schemeClr val="hlink"/>
                </a:solidFill>
                <a:hlinkClick r:id="rId8"/>
              </a:rPr>
              <a:t>docker.io/library/alpine:latest</a:t>
            </a:r>
            <a:endParaRPr sz="1565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5015"/>
              <a:buFont typeface="Arial"/>
              <a:buNone/>
            </a:pPr>
            <a:r>
              <a:rPr lang="en-GB" sz="1565">
                <a:solidFill>
                  <a:schemeClr val="dk1"/>
                </a:solidFill>
              </a:rPr>
              <a:t>(Ensure you have write permissions in the current directory)</a:t>
            </a:r>
            <a:endParaRPr sz="1565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5015"/>
              <a:buFont typeface="Arial"/>
              <a:buNone/>
            </a:pPr>
            <a:r>
              <a:rPr lang="en-GB" sz="1565">
                <a:solidFill>
                  <a:schemeClr val="dk1"/>
                </a:solidFill>
              </a:rPr>
              <a:t>podman load -i alpine_backup.tar</a:t>
            </a:r>
            <a:endParaRPr sz="1565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5617"/>
              <a:buFont typeface="Arial"/>
              <a:buNone/>
            </a:pPr>
            <a:r>
              <a:t/>
            </a:r>
            <a:endParaRPr sz="81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3731"/>
              <a:buFont typeface="Arial"/>
              <a:buNone/>
            </a:pPr>
            <a:r>
              <a:rPr b="1" i="1" lang="en-GB" sz="1380" u="sng">
                <a:solidFill>
                  <a:schemeClr val="dk1"/>
                </a:solidFill>
              </a:rPr>
              <a:t>Removing Images:</a:t>
            </a:r>
            <a:endParaRPr b="1" i="1" sz="1380" u="sng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5015"/>
              <a:buFont typeface="Arial"/>
              <a:buNone/>
            </a:pPr>
            <a:r>
              <a:rPr lang="en-GB" sz="1565">
                <a:solidFill>
                  <a:schemeClr val="dk1"/>
                </a:solidFill>
              </a:rPr>
              <a:t>podman rmi </a:t>
            </a:r>
            <a:r>
              <a:rPr lang="en-GB" sz="1565" u="sng">
                <a:solidFill>
                  <a:schemeClr val="hlink"/>
                </a:solidFill>
                <a:hlinkClick r:id="rId9"/>
              </a:rPr>
              <a:t>docker.io/library/ubuntu:20.04</a:t>
            </a:r>
            <a:endParaRPr sz="1565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5015"/>
              <a:buFont typeface="Arial"/>
              <a:buNone/>
            </a:pPr>
            <a:r>
              <a:rPr lang="en-GB" sz="1565">
                <a:solidFill>
                  <a:schemeClr val="dk1"/>
                </a:solidFill>
              </a:rPr>
              <a:t>podman image prune -a							(Clean up unused images)</a:t>
            </a:r>
            <a:endParaRPr sz="1565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5015"/>
              <a:buFont typeface="Arial"/>
              <a:buNone/>
            </a:pPr>
            <a:r>
              <a:rPr lang="en-GB" sz="1565">
                <a:solidFill>
                  <a:schemeClr val="dk1"/>
                </a:solidFill>
              </a:rPr>
              <a:t>podman rmi -f IMAGE_ID	or IMAGE_NAME		 	</a:t>
            </a:r>
            <a:r>
              <a:rPr lang="en-GB" sz="1356">
                <a:solidFill>
                  <a:schemeClr val="dk1"/>
                </a:solidFill>
              </a:rPr>
              <a:t>(</a:t>
            </a:r>
            <a:r>
              <a:rPr lang="en-GB" sz="1565">
                <a:solidFill>
                  <a:schemeClr val="dk1"/>
                </a:solidFill>
              </a:rPr>
              <a:t>If an image is in use by a container, force removal)</a:t>
            </a:r>
            <a:endParaRPr sz="1356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5026"/>
              <a:buFont typeface="Arial"/>
              <a:buNone/>
            </a:pPr>
            <a:r>
              <a:t/>
            </a:r>
            <a:endParaRPr sz="1356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ct val="65015"/>
              <a:buNone/>
            </a:pPr>
            <a:r>
              <a:t/>
            </a:r>
            <a:endParaRPr sz="1565">
              <a:solidFill>
                <a:schemeClr val="dk1"/>
              </a:solidFill>
            </a:endParaRPr>
          </a:p>
        </p:txBody>
      </p:sp>
      <p:sp>
        <p:nvSpPr>
          <p:cNvPr id="118" name="Google Shape;118;p20"/>
          <p:cNvSpPr txBox="1"/>
          <p:nvPr/>
        </p:nvSpPr>
        <p:spPr>
          <a:xfrm>
            <a:off x="-2554800" y="668000"/>
            <a:ext cx="2554800" cy="15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●"/>
            </a:pPr>
            <a:r>
              <a:rPr b="0" i="0" lang="en-GB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Critical vulnerabilities (CVSS score ≥ 9.0)</a:t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●"/>
            </a:pPr>
            <a:r>
              <a:rPr b="0" i="0" lang="en-GB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High vulnerabilities </a:t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GB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(CVSS score 7.0-8.9)</a:t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20"/>
          <p:cNvSpPr txBox="1"/>
          <p:nvPr/>
        </p:nvSpPr>
        <p:spPr>
          <a:xfrm>
            <a:off x="-2472500" y="2355175"/>
            <a:ext cx="2328000" cy="278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GB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While tags can be reassigned, digests are immutable identifiers for specific image versions.</a:t>
            </a:r>
            <a:endParaRPr b="0" i="0" sz="1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0" name="Google Shape;120;p20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7489650" y="319700"/>
            <a:ext cx="4055400" cy="2209800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0"/>
          <p:cNvSpPr txBox="1"/>
          <p:nvPr/>
        </p:nvSpPr>
        <p:spPr>
          <a:xfrm>
            <a:off x="7664250" y="2463450"/>
            <a:ext cx="3706200" cy="3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GB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Backing &amp; committing containers to new images</a:t>
            </a:r>
            <a:endParaRPr b="1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1"/>
          <p:cNvSpPr txBox="1"/>
          <p:nvPr>
            <p:ph idx="1" type="body"/>
          </p:nvPr>
        </p:nvSpPr>
        <p:spPr>
          <a:xfrm>
            <a:off x="108275" y="0"/>
            <a:ext cx="89334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rPr b="1" lang="en-GB" sz="1292">
                <a:solidFill>
                  <a:schemeClr val="dk1"/>
                </a:solidFill>
                <a:highlight>
                  <a:srgbClr val="FFFF00"/>
                </a:highlight>
              </a:rPr>
              <a:t>Containers</a:t>
            </a:r>
            <a:endParaRPr b="1" i="1" sz="960" u="sng">
              <a:solidFill>
                <a:schemeClr val="dk1"/>
              </a:solidFill>
              <a:highlight>
                <a:srgbClr val="FFFF00"/>
              </a:highlight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3"/>
              <a:buFont typeface="Arial"/>
              <a:buNone/>
            </a:pPr>
            <a:r>
              <a:rPr b="1" i="1" lang="en-GB" sz="960" u="sng">
                <a:solidFill>
                  <a:schemeClr val="dk1"/>
                </a:solidFill>
              </a:rPr>
              <a:t>Running Container:</a:t>
            </a:r>
            <a:endParaRPr b="1" i="1" sz="960" u="sng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3"/>
              <a:buFont typeface="Arial"/>
              <a:buNone/>
            </a:pPr>
            <a:r>
              <a:rPr lang="en-GB" sz="1062">
                <a:solidFill>
                  <a:schemeClr val="dk1"/>
                </a:solidFill>
                <a:highlight>
                  <a:schemeClr val="lt1"/>
                </a:highlight>
              </a:rPr>
              <a:t>podman run -d --name my-nginx -p 8080:8080 -v ~/nginx-content:/usr/share/nginx/html:Z --log-level=debug </a:t>
            </a:r>
            <a:r>
              <a:rPr lang="en-GB" sz="1062" u="sng">
                <a:solidFill>
                  <a:schemeClr val="hlink"/>
                </a:solidFill>
                <a:highlight>
                  <a:schemeClr val="lt1"/>
                </a:highlight>
                <a:hlinkClick r:id="rId3"/>
              </a:rPr>
              <a:t>docker.io/library/nginx:alpine</a:t>
            </a:r>
            <a:r>
              <a:rPr lang="en-GB" sz="1062">
                <a:solidFill>
                  <a:schemeClr val="dk1"/>
                </a:solidFill>
                <a:highlight>
                  <a:schemeClr val="lt1"/>
                </a:highlight>
              </a:rPr>
              <a:t>	</a:t>
            </a:r>
            <a:endParaRPr sz="1062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3"/>
              <a:buFont typeface="Arial"/>
              <a:buNone/>
            </a:pPr>
            <a:r>
              <a:rPr lang="en-GB" sz="1062">
                <a:solidFill>
                  <a:schemeClr val="dk1"/>
                </a:solidFill>
                <a:highlight>
                  <a:schemeClr val="lt1"/>
                </a:highlight>
              </a:rPr>
              <a:t>(Run a container with bind mount)</a:t>
            </a:r>
            <a:endParaRPr sz="1062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3"/>
              <a:buFont typeface="Arial"/>
              <a:buNone/>
            </a:pPr>
            <a:r>
              <a:t/>
            </a:r>
            <a:endParaRPr sz="717">
              <a:solidFill>
                <a:schemeClr val="dk1"/>
              </a:solidFill>
              <a:highlight>
                <a:schemeClr val="accent6"/>
              </a:highlight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3"/>
              <a:buFont typeface="Arial"/>
              <a:buNone/>
            </a:pPr>
            <a:r>
              <a:rPr lang="en-GB" sz="955">
                <a:solidFill>
                  <a:schemeClr val="dk1"/>
                </a:solidFill>
              </a:rPr>
              <a:t>-d: detached mode (background)</a:t>
            </a:r>
            <a:endParaRPr sz="955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3"/>
              <a:buFont typeface="Arial"/>
              <a:buNone/>
            </a:pPr>
            <a:r>
              <a:rPr lang="en-GB" sz="955">
                <a:solidFill>
                  <a:schemeClr val="dk1"/>
                </a:solidFill>
              </a:rPr>
              <a:t>-p host_port:container_port maps ports</a:t>
            </a:r>
            <a:endParaRPr sz="955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3"/>
              <a:buFont typeface="Arial"/>
              <a:buNone/>
            </a:pPr>
            <a:r>
              <a:rPr lang="en-GB" sz="955">
                <a:solidFill>
                  <a:schemeClr val="dk1"/>
                </a:solidFill>
              </a:rPr>
              <a:t>-v volume_host_path:volme_container_path</a:t>
            </a:r>
            <a:endParaRPr sz="955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rPr lang="en-GB" sz="955">
                <a:solidFill>
                  <a:schemeClr val="dk1"/>
                </a:solidFill>
              </a:rPr>
              <a:t>:Z flag is for SELinux context (required on RHEL-based systems) The :Z option tells SELinux to relabel the content for container access.</a:t>
            </a:r>
            <a:endParaRPr sz="955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t/>
            </a:r>
            <a:endParaRPr sz="955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rPr lang="en-GB" sz="955">
                <a:solidFill>
                  <a:schemeClr val="dk1"/>
                </a:solidFill>
              </a:rPr>
              <a:t>podman run -d -P --name webapp4 exposed-app</a:t>
            </a:r>
            <a:endParaRPr sz="955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rPr lang="en-GB" sz="955">
                <a:solidFill>
                  <a:schemeClr val="dk1"/>
                </a:solidFill>
              </a:rPr>
              <a:t>podman run -d -p 3000:3000 -p 9229:9229 -v $(pwd):/app --name debug-container my-node-app</a:t>
            </a:r>
            <a:endParaRPr sz="955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rPr lang="en-GB" sz="955">
                <a:solidFill>
                  <a:schemeClr val="dk1"/>
                </a:solidFill>
              </a:rPr>
              <a:t>podman run -e APP_ENV="production" -e APP_VERSION="2.0" image_name				(Run the container with overridden variables)</a:t>
            </a:r>
            <a:endParaRPr sz="955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rPr lang="en-GB" sz="955">
                <a:solidFill>
                  <a:schemeClr val="dk1"/>
                </a:solidFill>
              </a:rPr>
              <a:t>podman run --env-file=app.env image_name								(Run with an overridden env file)</a:t>
            </a:r>
            <a:endParaRPr sz="955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rPr lang="en-GB" sz="955">
                <a:solidFill>
                  <a:schemeClr val="dk1"/>
                </a:solidFill>
              </a:rPr>
              <a:t>podman run --rm image_name										(Run with default ENTRYPOINT and CMD)</a:t>
            </a:r>
            <a:endParaRPr sz="955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rPr lang="en-GB" sz="955">
                <a:solidFill>
                  <a:schemeClr val="dk1"/>
                </a:solidFill>
              </a:rPr>
              <a:t>podman run --rm image_name "Custom message"								(Override CMD at runtime)</a:t>
            </a:r>
            <a:endParaRPr sz="955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rPr lang="en-GB" sz="955">
                <a:solidFill>
                  <a:schemeClr val="dk1"/>
                </a:solidFill>
              </a:rPr>
              <a:t>podman run --entrypoint /bin/ls script-demo -l /</a:t>
            </a:r>
            <a:endParaRPr sz="955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rPr lang="en-GB" sz="955">
                <a:solidFill>
                  <a:schemeClr val="dk1"/>
                </a:solidFill>
              </a:rPr>
              <a:t>podman run --rm image_name "Container Workshop" "Instructor"			           			(Run the container with both arguments overridden)</a:t>
            </a:r>
            <a:endParaRPr sz="955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rPr lang="en-GB" sz="955">
                <a:solidFill>
                  <a:schemeClr val="dk1"/>
                </a:solidFill>
              </a:rPr>
              <a:t>podman run --rm --entrypoint echo image_name "This completely replaces the ENTRYPOINT"   		</a:t>
            </a:r>
            <a:r>
              <a:rPr lang="en-GB" sz="903">
                <a:solidFill>
                  <a:schemeClr val="dk1"/>
                </a:solidFill>
              </a:rPr>
              <a:t>(Run the container with over-ridden ENTRYPOINT)</a:t>
            </a:r>
            <a:endParaRPr sz="903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rPr lang="en-GB" sz="955">
                <a:solidFill>
                  <a:schemeClr val="dk1"/>
                </a:solidFill>
              </a:rPr>
              <a:t>podman run -d --name webapp -v myapp_data:/var/www/html </a:t>
            </a:r>
            <a:r>
              <a:rPr lang="en-GB" sz="955" u="sng">
                <a:solidFill>
                  <a:schemeClr val="hlink"/>
                </a:solidFill>
                <a:hlinkClick r:id="rId4"/>
              </a:rPr>
              <a:t>docker.io/library/nginx</a:t>
            </a:r>
            <a:r>
              <a:rPr lang="en-GB" sz="955">
                <a:solidFill>
                  <a:schemeClr val="dk1"/>
                </a:solidFill>
              </a:rPr>
              <a:t>		 		</a:t>
            </a:r>
            <a:r>
              <a:rPr lang="en-GB" sz="1000">
                <a:solidFill>
                  <a:schemeClr val="dk1"/>
                </a:solidFill>
              </a:rPr>
              <a:t>(Run the container with named volume)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rPr lang="en-GB" sz="955">
                <a:solidFill>
                  <a:schemeClr val="dk1"/>
                </a:solidFill>
              </a:rPr>
              <a:t>podman exec webapp  sh -c "echo 'Hello, Volume!' &gt;  /var/www/html/index.html”</a:t>
            </a:r>
            <a:endParaRPr sz="955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rPr lang="en-GB" sz="955">
                <a:solidFill>
                  <a:schemeClr val="dk1"/>
                </a:solidFill>
              </a:rPr>
              <a:t>podman exec -it mysql-db mysql -u testuser -puser123 testdb		</a:t>
            </a:r>
            <a:r>
              <a:rPr lang="en-GB" sz="812">
                <a:solidFill>
                  <a:schemeClr val="dk1"/>
                </a:solidFill>
              </a:rPr>
              <a:t>(Connects you to the testdb database inside the mysql-db container using the testuser credentials)</a:t>
            </a:r>
            <a:endParaRPr sz="1041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rPr lang="en-GB" sz="955">
                <a:solidFill>
                  <a:schemeClr val="dk1"/>
                </a:solidFill>
              </a:rPr>
              <a:t>CREATE TABLE lab_data (id INT AUTO_INCREMENT PRIMARY KEY, message VARCHAR(255));</a:t>
            </a:r>
            <a:endParaRPr sz="955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rPr lang="en-GB" sz="955">
                <a:solidFill>
                  <a:schemeClr val="dk1"/>
                </a:solidFill>
              </a:rPr>
              <a:t>INSERT INTO lab_data (message) VALUES ('Persistent test data');</a:t>
            </a:r>
            <a:endParaRPr sz="955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rPr lang="en-GB" sz="955">
                <a:solidFill>
                  <a:schemeClr val="dk1"/>
                </a:solidFill>
              </a:rPr>
              <a:t>SELECT * FROM lab_data;</a:t>
            </a:r>
            <a:endParaRPr sz="955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rPr lang="en-GB" sz="955">
                <a:solidFill>
                  <a:schemeClr val="dk1"/>
                </a:solidFill>
              </a:rPr>
              <a:t>exit;</a:t>
            </a:r>
            <a:endParaRPr sz="955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rPr lang="en-GB" sz="955">
                <a:solidFill>
                  <a:schemeClr val="dk1"/>
                </a:solidFill>
              </a:rPr>
              <a:t>podman exec mysql-db /usr/bin/mysqldump -u root -predhat testdb &gt; testdb_dump.sql</a:t>
            </a:r>
            <a:endParaRPr sz="955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rPr lang="en-GB" sz="955">
                <a:solidFill>
                  <a:schemeClr val="dk1"/>
                </a:solidFill>
              </a:rPr>
              <a:t>podman run -it --rm -v backup-vol:/backup alpine sh</a:t>
            </a:r>
            <a:endParaRPr sz="955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rPr lang="en-GB" sz="955">
                <a:solidFill>
                  <a:schemeClr val="dk1"/>
                </a:solidFill>
              </a:rPr>
              <a:t>podman run --rm -v backup-vol:/backup alpine cp /backup/mysql/testdb_dump.sql /tmp/</a:t>
            </a:r>
            <a:endParaRPr sz="955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rPr lang="en-GB" sz="955">
                <a:solidFill>
                  <a:schemeClr val="dk1"/>
                </a:solidFill>
              </a:rPr>
              <a:t>podman cp $(podman create --name temp -v backup-vol:/backup alpine):/tmp/testdb_dump.sql .</a:t>
            </a:r>
            <a:endParaRPr sz="955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rPr lang="en-GB" sz="955">
                <a:solidFill>
                  <a:schemeClr val="dk1"/>
                </a:solidFill>
              </a:rPr>
              <a:t>podman cp testdb_dump.sql $(podman create --name temp -v backup-vol:/backup alpine):/backup/mysql/	</a:t>
            </a:r>
            <a:endParaRPr sz="955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rPr lang="en-GB" sz="955">
                <a:solidFill>
                  <a:schemeClr val="dk1"/>
                </a:solidFill>
              </a:rPr>
              <a:t>podman run -v /host/path:/container/path:Z -it &lt;image&gt; /bin/bash</a:t>
            </a:r>
            <a:endParaRPr sz="955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3"/>
              <a:buFont typeface="Arial"/>
              <a:buNone/>
            </a:pPr>
            <a:r>
              <a:rPr lang="en-GB" sz="955">
                <a:solidFill>
                  <a:schemeClr val="dk1"/>
                </a:solidFill>
              </a:rPr>
              <a:t>		</a:t>
            </a:r>
            <a:endParaRPr sz="955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3"/>
              <a:buFont typeface="Arial"/>
              <a:buNone/>
            </a:pPr>
            <a:r>
              <a:t/>
            </a:r>
            <a:endParaRPr sz="955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t/>
            </a:r>
            <a:endParaRPr sz="955">
              <a:solidFill>
                <a:schemeClr val="dk1"/>
              </a:solidFill>
            </a:endParaRPr>
          </a:p>
        </p:txBody>
      </p:sp>
      <p:sp>
        <p:nvSpPr>
          <p:cNvPr id="127" name="Google Shape;127;p21"/>
          <p:cNvSpPr txBox="1"/>
          <p:nvPr/>
        </p:nvSpPr>
        <p:spPr>
          <a:xfrm>
            <a:off x="-2590800" y="-98675"/>
            <a:ext cx="2848500" cy="14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GB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Environment variables file</a:t>
            </a:r>
            <a:endParaRPr b="1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cat &lt;&lt;EOF &gt; app.env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APP_NAME=ProductionApp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APP_VERSION=3.0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APP_ENV=staging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EOF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cat app.env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21"/>
          <p:cNvSpPr txBox="1"/>
          <p:nvPr/>
        </p:nvSpPr>
        <p:spPr>
          <a:xfrm>
            <a:off x="9242150" y="899575"/>
            <a:ext cx="2492400" cy="5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GB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data persists even after container removal because it is stored in the named volume</a:t>
            </a:r>
            <a:endParaRPr b="0" i="0" sz="1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21"/>
          <p:cNvSpPr txBox="1"/>
          <p:nvPr/>
        </p:nvSpPr>
        <p:spPr>
          <a:xfrm>
            <a:off x="9313650" y="1774625"/>
            <a:ext cx="2225400" cy="6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GB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Use absolute paths for directories in bind_mount</a:t>
            </a:r>
            <a:endParaRPr b="0" i="0" sz="1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21"/>
          <p:cNvSpPr txBox="1"/>
          <p:nvPr/>
        </p:nvSpPr>
        <p:spPr>
          <a:xfrm>
            <a:off x="5801725" y="3765700"/>
            <a:ext cx="3943800" cy="92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sudo setenforce 0  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# Temporarily disable SELinux if needed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21"/>
          <p:cNvSpPr txBox="1"/>
          <p:nvPr/>
        </p:nvSpPr>
        <p:spPr>
          <a:xfrm>
            <a:off x="9194475" y="-153425"/>
            <a:ext cx="2138400" cy="15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Find the conflicting process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sudo lsof -i :8080</a:t>
            </a:r>
            <a:endParaRPr b="0" i="0" sz="1200" u="none" cap="none" strike="noStrike">
              <a:solidFill>
                <a:srgbClr val="E9ECEF"/>
              </a:solidFill>
              <a:highlight>
                <a:srgbClr val="1A1D2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E9ECEF"/>
              </a:solidFill>
              <a:highlight>
                <a:srgbClr val="1A1D2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21"/>
          <p:cNvSpPr txBox="1"/>
          <p:nvPr/>
        </p:nvSpPr>
        <p:spPr>
          <a:xfrm>
            <a:off x="9093900" y="433125"/>
            <a:ext cx="2664900" cy="313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sudo chmod 700 /restricted_data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0"/>
              <a:buFont typeface="Arial"/>
              <a:buNone/>
            </a:pPr>
            <a:r>
              <a:rPr b="0" i="0" lang="en-GB" sz="11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sudo chown root:root /restricted_data</a:t>
            </a:r>
            <a:endParaRPr b="0" i="0" sz="115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3" name="Google Shape;133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2507740" y="1837350"/>
            <a:ext cx="2338090" cy="14688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1"/>
          <p:cNvSpPr txBox="1"/>
          <p:nvPr/>
        </p:nvSpPr>
        <p:spPr>
          <a:xfrm>
            <a:off x="9242150" y="2388725"/>
            <a:ext cx="2492400" cy="6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GB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Changes on the host are immediately reflected in the container in bind_mou	nt volumes)</a:t>
            </a:r>
            <a:endParaRPr b="0" i="0" sz="1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21"/>
          <p:cNvSpPr txBox="1"/>
          <p:nvPr/>
        </p:nvSpPr>
        <p:spPr>
          <a:xfrm>
            <a:off x="-2556300" y="3570825"/>
            <a:ext cx="2779500" cy="5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podman run --rm --env-file=.env alpine env | grep -E 'APP_NAME|DB_'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